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Lst>
  <p:notesMasterIdLst>
    <p:notesMasterId r:id="rId19"/>
  </p:notesMasterIdLst>
  <p:sldIdLst>
    <p:sldId id="363" r:id="rId2"/>
    <p:sldId id="256" r:id="rId3"/>
    <p:sldId id="366" r:id="rId4"/>
    <p:sldId id="371" r:id="rId5"/>
    <p:sldId id="372" r:id="rId6"/>
    <p:sldId id="368" r:id="rId7"/>
    <p:sldId id="364" r:id="rId8"/>
    <p:sldId id="379" r:id="rId9"/>
    <p:sldId id="369" r:id="rId10"/>
    <p:sldId id="370" r:id="rId11"/>
    <p:sldId id="374" r:id="rId12"/>
    <p:sldId id="378" r:id="rId13"/>
    <p:sldId id="373" r:id="rId14"/>
    <p:sldId id="365" r:id="rId15"/>
    <p:sldId id="380" r:id="rId16"/>
    <p:sldId id="377" r:id="rId17"/>
    <p:sldId id="362"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Lato" panose="020F0502020204030203"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Montserrat Black" panose="00000A00000000000000" pitchFamily="2" charset="0"/>
      <p:bold r:id="rId32"/>
      <p:boldItalic r:id="rId33"/>
    </p:embeddedFont>
    <p:embeddedFont>
      <p:font typeface="Open Sans" panose="020B0606030504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A2263"/>
    <a:srgbClr val="9455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BC9C57-E1A0-43B9-9D58-33B1862DB080}">
  <a:tblStyle styleId="{F9BC9C57-E1A0-43B9-9D58-33B1862DB08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9c4634428f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9c4634428f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095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ab3dcd4a34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ab3dcd4a34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870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gd745d729a7_0_1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2" name="Google Shape;2082;gd745d729a7_0_1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020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d745d729a7_0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d745d729a7_0_1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707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d745d729a7_0_1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d745d729a7_0_1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888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d745d729a7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d745d729a7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8657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ab14034664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ab14034664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160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d786f91a63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d786f91a63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976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ab14034664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ab14034664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645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ab14034664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ab14034664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772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d745d729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d745d729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685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19538" y="1601112"/>
            <a:ext cx="6204300" cy="21252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329938" y="3835487"/>
            <a:ext cx="5193900" cy="4089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34699" y="-972068"/>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
  <p:cSld name="CUSTOM_21">
    <p:spTree>
      <p:nvGrpSpPr>
        <p:cNvPr id="1" name="Shape 249"/>
        <p:cNvGrpSpPr/>
        <p:nvPr/>
      </p:nvGrpSpPr>
      <p:grpSpPr>
        <a:xfrm>
          <a:off x="0" y="0"/>
          <a:ext cx="0" cy="0"/>
          <a:chOff x="0" y="0"/>
          <a:chExt cx="0" cy="0"/>
        </a:xfrm>
      </p:grpSpPr>
      <p:sp>
        <p:nvSpPr>
          <p:cNvPr id="250" name="Google Shape;250;p28"/>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1" name="Google Shape;251;p28"/>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rot="10800000" flipH="1">
            <a:off x="-138400" y="-102292"/>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rot="-5400000" flipH="1">
            <a:off x="7563290" y="3563172"/>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rot="10800000" flipH="1">
            <a:off x="8541204" y="-152918"/>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txBox="1">
            <a:spLocks noGrp="1"/>
          </p:cNvSpPr>
          <p:nvPr>
            <p:ph type="title" idx="2"/>
          </p:nvPr>
        </p:nvSpPr>
        <p:spPr>
          <a:xfrm>
            <a:off x="713450" y="1743121"/>
            <a:ext cx="2258700" cy="36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57" name="Google Shape;257;p28"/>
          <p:cNvSpPr txBox="1">
            <a:spLocks noGrp="1"/>
          </p:cNvSpPr>
          <p:nvPr>
            <p:ph type="subTitle" idx="1"/>
          </p:nvPr>
        </p:nvSpPr>
        <p:spPr>
          <a:xfrm>
            <a:off x="713449" y="2047038"/>
            <a:ext cx="2258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58" name="Google Shape;258;p28"/>
          <p:cNvSpPr txBox="1">
            <a:spLocks noGrp="1"/>
          </p:cNvSpPr>
          <p:nvPr>
            <p:ph type="title" idx="3"/>
          </p:nvPr>
        </p:nvSpPr>
        <p:spPr>
          <a:xfrm>
            <a:off x="3441278" y="1743121"/>
            <a:ext cx="2258700" cy="36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600"/>
              <a:buNone/>
              <a:defRPr sz="1800" b="1">
                <a:solidFill>
                  <a:schemeClr val="accent4"/>
                </a:solidFill>
                <a:latin typeface="Open Sans"/>
                <a:ea typeface="Open Sans"/>
                <a:cs typeface="Open Sans"/>
                <a:sym typeface="Open Sans"/>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259" name="Google Shape;259;p28"/>
          <p:cNvSpPr txBox="1">
            <a:spLocks noGrp="1"/>
          </p:cNvSpPr>
          <p:nvPr>
            <p:ph type="subTitle" idx="4"/>
          </p:nvPr>
        </p:nvSpPr>
        <p:spPr>
          <a:xfrm>
            <a:off x="3441279" y="2047044"/>
            <a:ext cx="2258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0" name="Google Shape;260;p28"/>
          <p:cNvSpPr txBox="1">
            <a:spLocks noGrp="1"/>
          </p:cNvSpPr>
          <p:nvPr>
            <p:ph type="title" idx="5"/>
          </p:nvPr>
        </p:nvSpPr>
        <p:spPr>
          <a:xfrm>
            <a:off x="6171851" y="1743121"/>
            <a:ext cx="2258700" cy="36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600"/>
              <a:buNone/>
              <a:defRPr sz="1800" b="1">
                <a:solidFill>
                  <a:schemeClr val="accent2"/>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61" name="Google Shape;261;p28"/>
          <p:cNvSpPr txBox="1">
            <a:spLocks noGrp="1"/>
          </p:cNvSpPr>
          <p:nvPr>
            <p:ph type="subTitle" idx="6"/>
          </p:nvPr>
        </p:nvSpPr>
        <p:spPr>
          <a:xfrm>
            <a:off x="6171853" y="2047044"/>
            <a:ext cx="2258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2" name="Google Shape;262;p28"/>
          <p:cNvSpPr txBox="1">
            <a:spLocks noGrp="1"/>
          </p:cNvSpPr>
          <p:nvPr>
            <p:ph type="title" idx="7"/>
          </p:nvPr>
        </p:nvSpPr>
        <p:spPr>
          <a:xfrm>
            <a:off x="713449" y="3528825"/>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600"/>
              <a:buNone/>
              <a:defRPr sz="1800" b="1">
                <a:solidFill>
                  <a:schemeClr val="lt2"/>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63" name="Google Shape;263;p28"/>
          <p:cNvSpPr txBox="1">
            <a:spLocks noGrp="1"/>
          </p:cNvSpPr>
          <p:nvPr>
            <p:ph type="subTitle" idx="8"/>
          </p:nvPr>
        </p:nvSpPr>
        <p:spPr>
          <a:xfrm>
            <a:off x="713450" y="3840447"/>
            <a:ext cx="2258700" cy="57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4" name="Google Shape;264;p28"/>
          <p:cNvSpPr txBox="1">
            <a:spLocks noGrp="1"/>
          </p:cNvSpPr>
          <p:nvPr>
            <p:ph type="title" idx="9"/>
          </p:nvPr>
        </p:nvSpPr>
        <p:spPr>
          <a:xfrm>
            <a:off x="6171853" y="3527725"/>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1600"/>
              <a:buNone/>
              <a:defRPr sz="1800" b="1">
                <a:solidFill>
                  <a:schemeClr val="accent6"/>
                </a:solidFill>
                <a:latin typeface="Open Sans"/>
                <a:ea typeface="Open Sans"/>
                <a:cs typeface="Open Sans"/>
                <a:sym typeface="Open Sans"/>
              </a:defRPr>
            </a:lvl1pPr>
            <a:lvl2pPr lvl="1" algn="ctr" rtl="0">
              <a:spcBef>
                <a:spcPts val="0"/>
              </a:spcBef>
              <a:spcAft>
                <a:spcPts val="0"/>
              </a:spcAft>
              <a:buClr>
                <a:schemeClr val="accent6"/>
              </a:buClr>
              <a:buSzPts val="1800"/>
              <a:buNone/>
              <a:defRPr sz="1800">
                <a:solidFill>
                  <a:schemeClr val="accent6"/>
                </a:solidFill>
              </a:defRPr>
            </a:lvl2pPr>
            <a:lvl3pPr lvl="2" algn="ctr" rtl="0">
              <a:spcBef>
                <a:spcPts val="0"/>
              </a:spcBef>
              <a:spcAft>
                <a:spcPts val="0"/>
              </a:spcAft>
              <a:buClr>
                <a:schemeClr val="accent6"/>
              </a:buClr>
              <a:buSzPts val="1800"/>
              <a:buNone/>
              <a:defRPr sz="1800">
                <a:solidFill>
                  <a:schemeClr val="accent6"/>
                </a:solidFill>
              </a:defRPr>
            </a:lvl3pPr>
            <a:lvl4pPr lvl="3" algn="ctr" rtl="0">
              <a:spcBef>
                <a:spcPts val="0"/>
              </a:spcBef>
              <a:spcAft>
                <a:spcPts val="0"/>
              </a:spcAft>
              <a:buClr>
                <a:schemeClr val="accent6"/>
              </a:buClr>
              <a:buSzPts val="1800"/>
              <a:buNone/>
              <a:defRPr sz="1800">
                <a:solidFill>
                  <a:schemeClr val="accent6"/>
                </a:solidFill>
              </a:defRPr>
            </a:lvl4pPr>
            <a:lvl5pPr lvl="4" algn="ctr" rtl="0">
              <a:spcBef>
                <a:spcPts val="0"/>
              </a:spcBef>
              <a:spcAft>
                <a:spcPts val="0"/>
              </a:spcAft>
              <a:buClr>
                <a:schemeClr val="accent6"/>
              </a:buClr>
              <a:buSzPts val="1800"/>
              <a:buNone/>
              <a:defRPr sz="1800">
                <a:solidFill>
                  <a:schemeClr val="accent6"/>
                </a:solidFill>
              </a:defRPr>
            </a:lvl5pPr>
            <a:lvl6pPr lvl="5" algn="ctr" rtl="0">
              <a:spcBef>
                <a:spcPts val="0"/>
              </a:spcBef>
              <a:spcAft>
                <a:spcPts val="0"/>
              </a:spcAft>
              <a:buClr>
                <a:schemeClr val="accent6"/>
              </a:buClr>
              <a:buSzPts val="1800"/>
              <a:buNone/>
              <a:defRPr sz="1800">
                <a:solidFill>
                  <a:schemeClr val="accent6"/>
                </a:solidFill>
              </a:defRPr>
            </a:lvl6pPr>
            <a:lvl7pPr lvl="6" algn="ctr" rtl="0">
              <a:spcBef>
                <a:spcPts val="0"/>
              </a:spcBef>
              <a:spcAft>
                <a:spcPts val="0"/>
              </a:spcAft>
              <a:buClr>
                <a:schemeClr val="accent6"/>
              </a:buClr>
              <a:buSzPts val="1800"/>
              <a:buNone/>
              <a:defRPr sz="1800">
                <a:solidFill>
                  <a:schemeClr val="accent6"/>
                </a:solidFill>
              </a:defRPr>
            </a:lvl7pPr>
            <a:lvl8pPr lvl="7" algn="ctr" rtl="0">
              <a:spcBef>
                <a:spcPts val="0"/>
              </a:spcBef>
              <a:spcAft>
                <a:spcPts val="0"/>
              </a:spcAft>
              <a:buClr>
                <a:schemeClr val="accent6"/>
              </a:buClr>
              <a:buSzPts val="1800"/>
              <a:buNone/>
              <a:defRPr sz="1800">
                <a:solidFill>
                  <a:schemeClr val="accent6"/>
                </a:solidFill>
              </a:defRPr>
            </a:lvl8pPr>
            <a:lvl9pPr lvl="8" algn="ctr" rtl="0">
              <a:spcBef>
                <a:spcPts val="0"/>
              </a:spcBef>
              <a:spcAft>
                <a:spcPts val="0"/>
              </a:spcAft>
              <a:buClr>
                <a:schemeClr val="accent6"/>
              </a:buClr>
              <a:buSzPts val="1800"/>
              <a:buNone/>
              <a:defRPr sz="1800">
                <a:solidFill>
                  <a:schemeClr val="accent6"/>
                </a:solidFill>
              </a:defRPr>
            </a:lvl9pPr>
          </a:lstStyle>
          <a:p>
            <a:endParaRPr/>
          </a:p>
        </p:txBody>
      </p:sp>
      <p:sp>
        <p:nvSpPr>
          <p:cNvPr id="265" name="Google Shape;265;p28"/>
          <p:cNvSpPr txBox="1">
            <a:spLocks noGrp="1"/>
          </p:cNvSpPr>
          <p:nvPr>
            <p:ph type="subTitle" idx="13"/>
          </p:nvPr>
        </p:nvSpPr>
        <p:spPr>
          <a:xfrm>
            <a:off x="6171851" y="3839586"/>
            <a:ext cx="2258700" cy="57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66" name="Google Shape;266;p28"/>
          <p:cNvSpPr txBox="1">
            <a:spLocks noGrp="1"/>
          </p:cNvSpPr>
          <p:nvPr>
            <p:ph type="title" idx="14"/>
          </p:nvPr>
        </p:nvSpPr>
        <p:spPr>
          <a:xfrm>
            <a:off x="3441279" y="3536475"/>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600"/>
              <a:buNone/>
              <a:defRPr sz="1800" b="1">
                <a:solidFill>
                  <a:schemeClr val="dk2"/>
                </a:solidFill>
                <a:latin typeface="Open Sans"/>
                <a:ea typeface="Open Sans"/>
                <a:cs typeface="Open Sans"/>
                <a:sym typeface="Open Sans"/>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267" name="Google Shape;267;p28"/>
          <p:cNvSpPr txBox="1">
            <a:spLocks noGrp="1"/>
          </p:cNvSpPr>
          <p:nvPr>
            <p:ph type="subTitle" idx="15"/>
          </p:nvPr>
        </p:nvSpPr>
        <p:spPr>
          <a:xfrm>
            <a:off x="3442651" y="3838499"/>
            <a:ext cx="2258700" cy="57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1">
  <p:cSld name="CUSTOM_22">
    <p:spTree>
      <p:nvGrpSpPr>
        <p:cNvPr id="1" name="Shape 268"/>
        <p:cNvGrpSpPr/>
        <p:nvPr/>
      </p:nvGrpSpPr>
      <p:grpSpPr>
        <a:xfrm>
          <a:off x="0" y="0"/>
          <a:ext cx="0" cy="0"/>
          <a:chOff x="0" y="0"/>
          <a:chExt cx="0" cy="0"/>
        </a:xfrm>
      </p:grpSpPr>
      <p:sp>
        <p:nvSpPr>
          <p:cNvPr id="269" name="Google Shape;269;p29"/>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4" name="Google Shape;274;p29"/>
          <p:cNvSpPr txBox="1">
            <a:spLocks noGrp="1"/>
          </p:cNvSpPr>
          <p:nvPr>
            <p:ph type="title" idx="2"/>
          </p:nvPr>
        </p:nvSpPr>
        <p:spPr>
          <a:xfrm>
            <a:off x="770594" y="2733750"/>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5" name="Google Shape;275;p29"/>
          <p:cNvSpPr txBox="1">
            <a:spLocks noGrp="1"/>
          </p:cNvSpPr>
          <p:nvPr>
            <p:ph type="subTitle" idx="1"/>
          </p:nvPr>
        </p:nvSpPr>
        <p:spPr>
          <a:xfrm>
            <a:off x="770600" y="3040195"/>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76" name="Google Shape;276;p29"/>
          <p:cNvSpPr txBox="1">
            <a:spLocks noGrp="1"/>
          </p:cNvSpPr>
          <p:nvPr>
            <p:ph type="title" idx="3"/>
          </p:nvPr>
        </p:nvSpPr>
        <p:spPr>
          <a:xfrm>
            <a:off x="3442651" y="2733750"/>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600"/>
              <a:buNone/>
              <a:defRPr sz="1800" b="1">
                <a:solidFill>
                  <a:schemeClr val="accent4"/>
                </a:solidFill>
                <a:latin typeface="Open Sans"/>
                <a:ea typeface="Open Sans"/>
                <a:cs typeface="Open Sans"/>
                <a:sym typeface="Open Sans"/>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277" name="Google Shape;277;p29"/>
          <p:cNvSpPr txBox="1">
            <a:spLocks noGrp="1"/>
          </p:cNvSpPr>
          <p:nvPr>
            <p:ph type="subTitle" idx="4"/>
          </p:nvPr>
        </p:nvSpPr>
        <p:spPr>
          <a:xfrm>
            <a:off x="3442651" y="3040203"/>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78" name="Google Shape;278;p29"/>
          <p:cNvSpPr txBox="1">
            <a:spLocks noGrp="1"/>
          </p:cNvSpPr>
          <p:nvPr>
            <p:ph type="title" idx="5"/>
          </p:nvPr>
        </p:nvSpPr>
        <p:spPr>
          <a:xfrm>
            <a:off x="6114704" y="2733750"/>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600"/>
              <a:buNone/>
              <a:defRPr sz="1800" b="1">
                <a:solidFill>
                  <a:schemeClr val="accent2"/>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9" name="Google Shape;279;p29"/>
          <p:cNvSpPr txBox="1">
            <a:spLocks noGrp="1"/>
          </p:cNvSpPr>
          <p:nvPr>
            <p:ph type="subTitle" idx="6"/>
          </p:nvPr>
        </p:nvSpPr>
        <p:spPr>
          <a:xfrm>
            <a:off x="6114704" y="3040203"/>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80" name="Google Shape;280;p29"/>
          <p:cNvSpPr txBox="1">
            <a:spLocks noGrp="1"/>
          </p:cNvSpPr>
          <p:nvPr>
            <p:ph type="title" idx="7" hasCustomPrompt="1"/>
          </p:nvPr>
        </p:nvSpPr>
        <p:spPr>
          <a:xfrm>
            <a:off x="770600" y="1532549"/>
            <a:ext cx="2258700" cy="8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5"/>
              </a:buClr>
              <a:buSzPts val="6700"/>
              <a:buNone/>
              <a:defRPr sz="5000">
                <a:solidFill>
                  <a:schemeClr val="accent5"/>
                </a:solidFill>
              </a:defRPr>
            </a:lvl1pPr>
            <a:lvl2pPr lvl="1" rtl="0">
              <a:spcBef>
                <a:spcPts val="0"/>
              </a:spcBef>
              <a:spcAft>
                <a:spcPts val="0"/>
              </a:spcAft>
              <a:buClr>
                <a:schemeClr val="accent5"/>
              </a:buClr>
              <a:buSzPts val="11100"/>
              <a:buNone/>
              <a:defRPr sz="11100">
                <a:solidFill>
                  <a:schemeClr val="accent5"/>
                </a:solidFill>
              </a:defRPr>
            </a:lvl2pPr>
            <a:lvl3pPr lvl="2" rtl="0">
              <a:spcBef>
                <a:spcPts val="0"/>
              </a:spcBef>
              <a:spcAft>
                <a:spcPts val="0"/>
              </a:spcAft>
              <a:buClr>
                <a:schemeClr val="accent5"/>
              </a:buClr>
              <a:buSzPts val="11100"/>
              <a:buNone/>
              <a:defRPr sz="11100">
                <a:solidFill>
                  <a:schemeClr val="accent5"/>
                </a:solidFill>
              </a:defRPr>
            </a:lvl3pPr>
            <a:lvl4pPr lvl="3" rtl="0">
              <a:spcBef>
                <a:spcPts val="0"/>
              </a:spcBef>
              <a:spcAft>
                <a:spcPts val="0"/>
              </a:spcAft>
              <a:buClr>
                <a:schemeClr val="accent5"/>
              </a:buClr>
              <a:buSzPts val="11100"/>
              <a:buNone/>
              <a:defRPr sz="11100">
                <a:solidFill>
                  <a:schemeClr val="accent5"/>
                </a:solidFill>
              </a:defRPr>
            </a:lvl4pPr>
            <a:lvl5pPr lvl="4" rtl="0">
              <a:spcBef>
                <a:spcPts val="0"/>
              </a:spcBef>
              <a:spcAft>
                <a:spcPts val="0"/>
              </a:spcAft>
              <a:buClr>
                <a:schemeClr val="accent5"/>
              </a:buClr>
              <a:buSzPts val="11100"/>
              <a:buNone/>
              <a:defRPr sz="11100">
                <a:solidFill>
                  <a:schemeClr val="accent5"/>
                </a:solidFill>
              </a:defRPr>
            </a:lvl5pPr>
            <a:lvl6pPr lvl="5" rtl="0">
              <a:spcBef>
                <a:spcPts val="0"/>
              </a:spcBef>
              <a:spcAft>
                <a:spcPts val="0"/>
              </a:spcAft>
              <a:buClr>
                <a:schemeClr val="accent5"/>
              </a:buClr>
              <a:buSzPts val="11100"/>
              <a:buNone/>
              <a:defRPr sz="11100">
                <a:solidFill>
                  <a:schemeClr val="accent5"/>
                </a:solidFill>
              </a:defRPr>
            </a:lvl6pPr>
            <a:lvl7pPr lvl="6" rtl="0">
              <a:spcBef>
                <a:spcPts val="0"/>
              </a:spcBef>
              <a:spcAft>
                <a:spcPts val="0"/>
              </a:spcAft>
              <a:buClr>
                <a:schemeClr val="accent5"/>
              </a:buClr>
              <a:buSzPts val="11100"/>
              <a:buNone/>
              <a:defRPr sz="11100">
                <a:solidFill>
                  <a:schemeClr val="accent5"/>
                </a:solidFill>
              </a:defRPr>
            </a:lvl7pPr>
            <a:lvl8pPr lvl="7" rtl="0">
              <a:spcBef>
                <a:spcPts val="0"/>
              </a:spcBef>
              <a:spcAft>
                <a:spcPts val="0"/>
              </a:spcAft>
              <a:buClr>
                <a:schemeClr val="accent5"/>
              </a:buClr>
              <a:buSzPts val="11100"/>
              <a:buNone/>
              <a:defRPr sz="11100">
                <a:solidFill>
                  <a:schemeClr val="accent5"/>
                </a:solidFill>
              </a:defRPr>
            </a:lvl8pPr>
            <a:lvl9pPr lvl="8" rtl="0">
              <a:spcBef>
                <a:spcPts val="0"/>
              </a:spcBef>
              <a:spcAft>
                <a:spcPts val="0"/>
              </a:spcAft>
              <a:buClr>
                <a:schemeClr val="accent5"/>
              </a:buClr>
              <a:buSzPts val="11100"/>
              <a:buNone/>
              <a:defRPr sz="11100">
                <a:solidFill>
                  <a:schemeClr val="accent5"/>
                </a:solidFill>
              </a:defRPr>
            </a:lvl9pPr>
          </a:lstStyle>
          <a:p>
            <a:r>
              <a:t>xx%</a:t>
            </a:r>
          </a:p>
        </p:txBody>
      </p:sp>
      <p:sp>
        <p:nvSpPr>
          <p:cNvPr id="281" name="Google Shape;281;p29"/>
          <p:cNvSpPr txBox="1">
            <a:spLocks noGrp="1"/>
          </p:cNvSpPr>
          <p:nvPr>
            <p:ph type="title" idx="8" hasCustomPrompt="1"/>
          </p:nvPr>
        </p:nvSpPr>
        <p:spPr>
          <a:xfrm>
            <a:off x="3442650" y="1532549"/>
            <a:ext cx="2258700" cy="8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6700"/>
              <a:buNone/>
              <a:defRPr sz="5000">
                <a:solidFill>
                  <a:schemeClr val="accent4"/>
                </a:solidFill>
              </a:defRPr>
            </a:lvl1pPr>
            <a:lvl2pPr lvl="1" rtl="0">
              <a:spcBef>
                <a:spcPts val="0"/>
              </a:spcBef>
              <a:spcAft>
                <a:spcPts val="0"/>
              </a:spcAft>
              <a:buClr>
                <a:schemeClr val="accent4"/>
              </a:buClr>
              <a:buSzPts val="11100"/>
              <a:buNone/>
              <a:defRPr sz="11100">
                <a:solidFill>
                  <a:schemeClr val="accent4"/>
                </a:solidFill>
              </a:defRPr>
            </a:lvl2pPr>
            <a:lvl3pPr lvl="2" rtl="0">
              <a:spcBef>
                <a:spcPts val="0"/>
              </a:spcBef>
              <a:spcAft>
                <a:spcPts val="0"/>
              </a:spcAft>
              <a:buClr>
                <a:schemeClr val="accent4"/>
              </a:buClr>
              <a:buSzPts val="11100"/>
              <a:buNone/>
              <a:defRPr sz="11100">
                <a:solidFill>
                  <a:schemeClr val="accent4"/>
                </a:solidFill>
              </a:defRPr>
            </a:lvl3pPr>
            <a:lvl4pPr lvl="3" rtl="0">
              <a:spcBef>
                <a:spcPts val="0"/>
              </a:spcBef>
              <a:spcAft>
                <a:spcPts val="0"/>
              </a:spcAft>
              <a:buClr>
                <a:schemeClr val="accent4"/>
              </a:buClr>
              <a:buSzPts val="11100"/>
              <a:buNone/>
              <a:defRPr sz="11100">
                <a:solidFill>
                  <a:schemeClr val="accent4"/>
                </a:solidFill>
              </a:defRPr>
            </a:lvl4pPr>
            <a:lvl5pPr lvl="4" rtl="0">
              <a:spcBef>
                <a:spcPts val="0"/>
              </a:spcBef>
              <a:spcAft>
                <a:spcPts val="0"/>
              </a:spcAft>
              <a:buClr>
                <a:schemeClr val="accent4"/>
              </a:buClr>
              <a:buSzPts val="11100"/>
              <a:buNone/>
              <a:defRPr sz="11100">
                <a:solidFill>
                  <a:schemeClr val="accent4"/>
                </a:solidFill>
              </a:defRPr>
            </a:lvl5pPr>
            <a:lvl6pPr lvl="5" rtl="0">
              <a:spcBef>
                <a:spcPts val="0"/>
              </a:spcBef>
              <a:spcAft>
                <a:spcPts val="0"/>
              </a:spcAft>
              <a:buClr>
                <a:schemeClr val="accent4"/>
              </a:buClr>
              <a:buSzPts val="11100"/>
              <a:buNone/>
              <a:defRPr sz="11100">
                <a:solidFill>
                  <a:schemeClr val="accent4"/>
                </a:solidFill>
              </a:defRPr>
            </a:lvl6pPr>
            <a:lvl7pPr lvl="6" rtl="0">
              <a:spcBef>
                <a:spcPts val="0"/>
              </a:spcBef>
              <a:spcAft>
                <a:spcPts val="0"/>
              </a:spcAft>
              <a:buClr>
                <a:schemeClr val="accent4"/>
              </a:buClr>
              <a:buSzPts val="11100"/>
              <a:buNone/>
              <a:defRPr sz="11100">
                <a:solidFill>
                  <a:schemeClr val="accent4"/>
                </a:solidFill>
              </a:defRPr>
            </a:lvl7pPr>
            <a:lvl8pPr lvl="7" rtl="0">
              <a:spcBef>
                <a:spcPts val="0"/>
              </a:spcBef>
              <a:spcAft>
                <a:spcPts val="0"/>
              </a:spcAft>
              <a:buClr>
                <a:schemeClr val="accent4"/>
              </a:buClr>
              <a:buSzPts val="11100"/>
              <a:buNone/>
              <a:defRPr sz="11100">
                <a:solidFill>
                  <a:schemeClr val="accent4"/>
                </a:solidFill>
              </a:defRPr>
            </a:lvl8pPr>
            <a:lvl9pPr lvl="8" rtl="0">
              <a:spcBef>
                <a:spcPts val="0"/>
              </a:spcBef>
              <a:spcAft>
                <a:spcPts val="0"/>
              </a:spcAft>
              <a:buClr>
                <a:schemeClr val="accent4"/>
              </a:buClr>
              <a:buSzPts val="11100"/>
              <a:buNone/>
              <a:defRPr sz="11100">
                <a:solidFill>
                  <a:schemeClr val="accent4"/>
                </a:solidFill>
              </a:defRPr>
            </a:lvl9pPr>
          </a:lstStyle>
          <a:p>
            <a:r>
              <a:t>xx%</a:t>
            </a:r>
          </a:p>
        </p:txBody>
      </p:sp>
      <p:sp>
        <p:nvSpPr>
          <p:cNvPr id="282" name="Google Shape;282;p29"/>
          <p:cNvSpPr txBox="1">
            <a:spLocks noGrp="1"/>
          </p:cNvSpPr>
          <p:nvPr>
            <p:ph type="title" idx="9" hasCustomPrompt="1"/>
          </p:nvPr>
        </p:nvSpPr>
        <p:spPr>
          <a:xfrm>
            <a:off x="6114700" y="1532549"/>
            <a:ext cx="2258700" cy="8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6700"/>
              <a:buNone/>
              <a:defRPr sz="5000">
                <a:solidFill>
                  <a:schemeClr val="accent2"/>
                </a:solidFill>
              </a:defRPr>
            </a:lvl1pPr>
            <a:lvl2pPr lvl="1" rtl="0">
              <a:spcBef>
                <a:spcPts val="0"/>
              </a:spcBef>
              <a:spcAft>
                <a:spcPts val="0"/>
              </a:spcAft>
              <a:buClr>
                <a:schemeClr val="accent2"/>
              </a:buClr>
              <a:buSzPts val="11100"/>
              <a:buNone/>
              <a:defRPr sz="11100">
                <a:solidFill>
                  <a:schemeClr val="accent2"/>
                </a:solidFill>
              </a:defRPr>
            </a:lvl2pPr>
            <a:lvl3pPr lvl="2" rtl="0">
              <a:spcBef>
                <a:spcPts val="0"/>
              </a:spcBef>
              <a:spcAft>
                <a:spcPts val="0"/>
              </a:spcAft>
              <a:buClr>
                <a:schemeClr val="accent2"/>
              </a:buClr>
              <a:buSzPts val="11100"/>
              <a:buNone/>
              <a:defRPr sz="11100">
                <a:solidFill>
                  <a:schemeClr val="accent2"/>
                </a:solidFill>
              </a:defRPr>
            </a:lvl3pPr>
            <a:lvl4pPr lvl="3" rtl="0">
              <a:spcBef>
                <a:spcPts val="0"/>
              </a:spcBef>
              <a:spcAft>
                <a:spcPts val="0"/>
              </a:spcAft>
              <a:buClr>
                <a:schemeClr val="accent2"/>
              </a:buClr>
              <a:buSzPts val="11100"/>
              <a:buNone/>
              <a:defRPr sz="11100">
                <a:solidFill>
                  <a:schemeClr val="accent2"/>
                </a:solidFill>
              </a:defRPr>
            </a:lvl4pPr>
            <a:lvl5pPr lvl="4" rtl="0">
              <a:spcBef>
                <a:spcPts val="0"/>
              </a:spcBef>
              <a:spcAft>
                <a:spcPts val="0"/>
              </a:spcAft>
              <a:buClr>
                <a:schemeClr val="accent2"/>
              </a:buClr>
              <a:buSzPts val="11100"/>
              <a:buNone/>
              <a:defRPr sz="11100">
                <a:solidFill>
                  <a:schemeClr val="accent2"/>
                </a:solidFill>
              </a:defRPr>
            </a:lvl5pPr>
            <a:lvl6pPr lvl="5" rtl="0">
              <a:spcBef>
                <a:spcPts val="0"/>
              </a:spcBef>
              <a:spcAft>
                <a:spcPts val="0"/>
              </a:spcAft>
              <a:buClr>
                <a:schemeClr val="accent2"/>
              </a:buClr>
              <a:buSzPts val="11100"/>
              <a:buNone/>
              <a:defRPr sz="11100">
                <a:solidFill>
                  <a:schemeClr val="accent2"/>
                </a:solidFill>
              </a:defRPr>
            </a:lvl6pPr>
            <a:lvl7pPr lvl="6" rtl="0">
              <a:spcBef>
                <a:spcPts val="0"/>
              </a:spcBef>
              <a:spcAft>
                <a:spcPts val="0"/>
              </a:spcAft>
              <a:buClr>
                <a:schemeClr val="accent2"/>
              </a:buClr>
              <a:buSzPts val="11100"/>
              <a:buNone/>
              <a:defRPr sz="11100">
                <a:solidFill>
                  <a:schemeClr val="accent2"/>
                </a:solidFill>
              </a:defRPr>
            </a:lvl7pPr>
            <a:lvl8pPr lvl="7" rtl="0">
              <a:spcBef>
                <a:spcPts val="0"/>
              </a:spcBef>
              <a:spcAft>
                <a:spcPts val="0"/>
              </a:spcAft>
              <a:buClr>
                <a:schemeClr val="accent2"/>
              </a:buClr>
              <a:buSzPts val="11100"/>
              <a:buNone/>
              <a:defRPr sz="11100">
                <a:solidFill>
                  <a:schemeClr val="accent2"/>
                </a:solidFill>
              </a:defRPr>
            </a:lvl8pPr>
            <a:lvl9pPr lvl="8" rtl="0">
              <a:spcBef>
                <a:spcPts val="0"/>
              </a:spcBef>
              <a:spcAft>
                <a:spcPts val="0"/>
              </a:spcAft>
              <a:buClr>
                <a:schemeClr val="accent2"/>
              </a:buClr>
              <a:buSzPts val="11100"/>
              <a:buNone/>
              <a:defRPr sz="11100">
                <a:solidFill>
                  <a:schemeClr val="accent2"/>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7">
  <p:cSld name="CAPTION_ONLY_1_1_1_1_1">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8" name="Google Shape;348;p37"/>
          <p:cNvSpPr/>
          <p:nvPr/>
        </p:nvSpPr>
        <p:spPr>
          <a:xfrm rot="3600024">
            <a:off x="-567834"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flipH="1">
            <a:off x="6456130" y="0"/>
            <a:ext cx="2704870" cy="648066"/>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flipH="1">
            <a:off x="8857900" y="648075"/>
            <a:ext cx="66900" cy="6765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7"/>
          <p:cNvSpPr/>
          <p:nvPr/>
        </p:nvSpPr>
        <p:spPr>
          <a:xfrm flipH="1">
            <a:off x="8613975" y="801575"/>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flipH="1">
            <a:off x="-685800" y="3243925"/>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TITLE_ONLY_1_1">
    <p:spTree>
      <p:nvGrpSpPr>
        <p:cNvPr id="1" name="Shape 401"/>
        <p:cNvGrpSpPr/>
        <p:nvPr/>
      </p:nvGrpSpPr>
      <p:grpSpPr>
        <a:xfrm>
          <a:off x="0" y="0"/>
          <a:ext cx="0" cy="0"/>
          <a:chOff x="0" y="0"/>
          <a:chExt cx="0" cy="0"/>
        </a:xfrm>
      </p:grpSpPr>
      <p:sp>
        <p:nvSpPr>
          <p:cNvPr id="402" name="Google Shape;402;p45"/>
          <p:cNvSpPr/>
          <p:nvPr/>
        </p:nvSpPr>
        <p:spPr>
          <a:xfrm>
            <a:off x="0" y="0"/>
            <a:ext cx="2704870" cy="648066"/>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236200" y="648075"/>
            <a:ext cx="66900" cy="6765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rot="-3600024" flipH="1">
            <a:off x="7775832"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252925" y="801575"/>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541800" y="3243925"/>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6_1">
    <p:spTree>
      <p:nvGrpSpPr>
        <p:cNvPr id="1" name="Shape 407"/>
        <p:cNvGrpSpPr/>
        <p:nvPr/>
      </p:nvGrpSpPr>
      <p:grpSpPr>
        <a:xfrm>
          <a:off x="0" y="0"/>
          <a:ext cx="0" cy="0"/>
          <a:chOff x="0" y="0"/>
          <a:chExt cx="0" cy="0"/>
        </a:xfrm>
      </p:grpSpPr>
      <p:sp>
        <p:nvSpPr>
          <p:cNvPr id="408" name="Google Shape;408;p46"/>
          <p:cNvSpPr/>
          <p:nvPr/>
        </p:nvSpPr>
        <p:spPr>
          <a:xfrm>
            <a:off x="-2125"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6"/>
          <p:cNvSpPr/>
          <p:nvPr/>
        </p:nvSpPr>
        <p:spPr>
          <a:xfrm flipH="1">
            <a:off x="8505897"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6"/>
          <p:cNvSpPr/>
          <p:nvPr/>
        </p:nvSpPr>
        <p:spPr>
          <a:xfrm flipH="1">
            <a:off x="114278"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6"/>
          <p:cNvSpPr/>
          <p:nvPr/>
        </p:nvSpPr>
        <p:spPr>
          <a:xfrm>
            <a:off x="6067329"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TITLE_AND_BODY_1_1_1_1">
    <p:spTree>
      <p:nvGrpSpPr>
        <p:cNvPr id="1" name="Shape 412"/>
        <p:cNvGrpSpPr/>
        <p:nvPr/>
      </p:nvGrpSpPr>
      <p:grpSpPr>
        <a:xfrm>
          <a:off x="0" y="0"/>
          <a:ext cx="0" cy="0"/>
          <a:chOff x="0" y="0"/>
          <a:chExt cx="0" cy="0"/>
        </a:xfrm>
      </p:grpSpPr>
      <p:sp>
        <p:nvSpPr>
          <p:cNvPr id="413" name="Google Shape;413;p47"/>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7"/>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7"/>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7"/>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4">
  <p:cSld name="CAPTION_ONLY_1_2_1">
    <p:spTree>
      <p:nvGrpSpPr>
        <p:cNvPr id="1" name="Shape 417"/>
        <p:cNvGrpSpPr/>
        <p:nvPr/>
      </p:nvGrpSpPr>
      <p:grpSpPr>
        <a:xfrm>
          <a:off x="0" y="0"/>
          <a:ext cx="0" cy="0"/>
          <a:chOff x="0" y="0"/>
          <a:chExt cx="0" cy="0"/>
        </a:xfrm>
      </p:grpSpPr>
      <p:sp>
        <p:nvSpPr>
          <p:cNvPr id="418" name="Google Shape;418;p48"/>
          <p:cNvSpPr/>
          <p:nvPr/>
        </p:nvSpPr>
        <p:spPr>
          <a:xfrm>
            <a:off x="-109825" y="4039800"/>
            <a:ext cx="1987184" cy="1213853"/>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8"/>
          <p:cNvSpPr/>
          <p:nvPr/>
        </p:nvSpPr>
        <p:spPr>
          <a:xfrm rot="-5400000">
            <a:off x="7591865" y="51283"/>
            <a:ext cx="1838276" cy="1536906"/>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8"/>
          <p:cNvSpPr/>
          <p:nvPr/>
        </p:nvSpPr>
        <p:spPr>
          <a:xfrm>
            <a:off x="-928001" y="-505343"/>
            <a:ext cx="1356217" cy="1356217"/>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8"/>
          <p:cNvSpPr/>
          <p:nvPr/>
        </p:nvSpPr>
        <p:spPr>
          <a:xfrm>
            <a:off x="8569779" y="4346120"/>
            <a:ext cx="1051084" cy="958159"/>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789200" y="2445323"/>
            <a:ext cx="5565600" cy="7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a:off x="2264700" y="3194197"/>
            <a:ext cx="4614600" cy="384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2000"/>
            </a:lvl2pPr>
            <a:lvl3pPr lvl="2" algn="ctr" rtl="0">
              <a:spcBef>
                <a:spcPts val="0"/>
              </a:spcBef>
              <a:spcAft>
                <a:spcPts val="0"/>
              </a:spcAft>
              <a:buNone/>
              <a:defRPr sz="2000"/>
            </a:lvl3pPr>
            <a:lvl4pPr lvl="3" algn="ctr" rtl="0">
              <a:spcBef>
                <a:spcPts val="0"/>
              </a:spcBef>
              <a:spcAft>
                <a:spcPts val="0"/>
              </a:spcAft>
              <a:buNone/>
              <a:defRPr sz="2000"/>
            </a:lvl4pPr>
            <a:lvl5pPr lvl="4" algn="ctr" rtl="0">
              <a:spcBef>
                <a:spcPts val="0"/>
              </a:spcBef>
              <a:spcAft>
                <a:spcPts val="0"/>
              </a:spcAft>
              <a:buNone/>
              <a:defRPr sz="2000"/>
            </a:lvl5pPr>
            <a:lvl6pPr lvl="5" algn="ctr" rtl="0">
              <a:spcBef>
                <a:spcPts val="0"/>
              </a:spcBef>
              <a:spcAft>
                <a:spcPts val="0"/>
              </a:spcAft>
              <a:buNone/>
              <a:defRPr sz="2000"/>
            </a:lvl6pPr>
            <a:lvl7pPr lvl="6" algn="ctr" rtl="0">
              <a:spcBef>
                <a:spcPts val="0"/>
              </a:spcBef>
              <a:spcAft>
                <a:spcPts val="0"/>
              </a:spcAft>
              <a:buNone/>
              <a:defRPr sz="2000"/>
            </a:lvl7pPr>
            <a:lvl8pPr lvl="7" algn="ctr" rtl="0">
              <a:spcBef>
                <a:spcPts val="0"/>
              </a:spcBef>
              <a:spcAft>
                <a:spcPts val="0"/>
              </a:spcAft>
              <a:buNone/>
              <a:defRPr sz="2000"/>
            </a:lvl8pPr>
            <a:lvl9pPr lvl="8" algn="ctr" rtl="0">
              <a:spcBef>
                <a:spcPts val="0"/>
              </a:spcBef>
              <a:spcAft>
                <a:spcPts val="0"/>
              </a:spcAft>
              <a:buNone/>
              <a:defRPr sz="2000"/>
            </a:lvl9pPr>
          </a:lstStyle>
          <a:p>
            <a:endParaRPr/>
          </a:p>
        </p:txBody>
      </p:sp>
      <p:sp>
        <p:nvSpPr>
          <p:cNvPr id="18" name="Google Shape;18;p3"/>
          <p:cNvSpPr txBox="1">
            <a:spLocks noGrp="1"/>
          </p:cNvSpPr>
          <p:nvPr>
            <p:ph type="title" idx="2" hasCustomPrompt="1"/>
          </p:nvPr>
        </p:nvSpPr>
        <p:spPr>
          <a:xfrm>
            <a:off x="2307300" y="773466"/>
            <a:ext cx="4529400" cy="167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 name="Google Shape;19;p3"/>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20100" y="-1280800"/>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3600024" flipH="1">
            <a:off x="7811165" y="4280621"/>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8577133" y="3119584"/>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16852" y="-32604"/>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1681200" y="1470409"/>
            <a:ext cx="5781600" cy="22305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8" name="Google Shape;58;p8"/>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TITLE_ONLY_1_2">
    <p:spTree>
      <p:nvGrpSpPr>
        <p:cNvPr id="1" name="Shape 87"/>
        <p:cNvGrpSpPr/>
        <p:nvPr/>
      </p:nvGrpSpPr>
      <p:grpSpPr>
        <a:xfrm>
          <a:off x="0" y="0"/>
          <a:ext cx="0" cy="0"/>
          <a:chOff x="0" y="0"/>
          <a:chExt cx="0" cy="0"/>
        </a:xfrm>
      </p:grpSpPr>
      <p:sp>
        <p:nvSpPr>
          <p:cNvPr id="88" name="Google Shape;88;p13"/>
          <p:cNvSpPr txBox="1">
            <a:spLocks noGrp="1"/>
          </p:cNvSpPr>
          <p:nvPr>
            <p:ph type="title" hasCustomPrompt="1"/>
          </p:nvPr>
        </p:nvSpPr>
        <p:spPr>
          <a:xfrm>
            <a:off x="4231600" y="623425"/>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89" name="Google Shape;89;p13"/>
          <p:cNvSpPr txBox="1">
            <a:spLocks noGrp="1"/>
          </p:cNvSpPr>
          <p:nvPr>
            <p:ph type="title" idx="2" hasCustomPrompt="1"/>
          </p:nvPr>
        </p:nvSpPr>
        <p:spPr>
          <a:xfrm>
            <a:off x="4231600" y="1656185"/>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90" name="Google Shape;90;p13"/>
          <p:cNvSpPr txBox="1">
            <a:spLocks noGrp="1"/>
          </p:cNvSpPr>
          <p:nvPr>
            <p:ph type="title" idx="3" hasCustomPrompt="1"/>
          </p:nvPr>
        </p:nvSpPr>
        <p:spPr>
          <a:xfrm>
            <a:off x="4231600" y="2689257"/>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91" name="Google Shape;91;p13"/>
          <p:cNvSpPr txBox="1">
            <a:spLocks noGrp="1"/>
          </p:cNvSpPr>
          <p:nvPr>
            <p:ph type="title" idx="4" hasCustomPrompt="1"/>
          </p:nvPr>
        </p:nvSpPr>
        <p:spPr>
          <a:xfrm>
            <a:off x="4231600" y="3730761"/>
            <a:ext cx="9000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Font typeface="Open Sans"/>
              <a:buNone/>
              <a:defRPr sz="2500" b="1">
                <a:solidFill>
                  <a:schemeClr val="dk2"/>
                </a:solidFill>
                <a:latin typeface="Open Sans"/>
                <a:ea typeface="Open Sans"/>
                <a:cs typeface="Open Sans"/>
                <a:sym typeface="Open Sans"/>
              </a:defRPr>
            </a:lvl1pPr>
            <a:lvl2pPr lvl="1"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2pPr>
            <a:lvl3pPr lvl="2"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3pPr>
            <a:lvl4pPr lvl="3"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4pPr>
            <a:lvl5pPr lvl="4"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5pPr>
            <a:lvl6pPr lvl="5"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6pPr>
            <a:lvl7pPr lvl="6"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7pPr>
            <a:lvl8pPr lvl="7"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8pPr>
            <a:lvl9pPr lvl="8" algn="ctr" rtl="0">
              <a:spcBef>
                <a:spcPts val="0"/>
              </a:spcBef>
              <a:spcAft>
                <a:spcPts val="0"/>
              </a:spcAft>
              <a:buClr>
                <a:schemeClr val="dk2"/>
              </a:buClr>
              <a:buSzPts val="2000"/>
              <a:buFont typeface="Open Sans"/>
              <a:buNone/>
              <a:defRPr sz="2000" b="1">
                <a:solidFill>
                  <a:schemeClr val="dk2"/>
                </a:solidFill>
                <a:latin typeface="Open Sans"/>
                <a:ea typeface="Open Sans"/>
                <a:cs typeface="Open Sans"/>
                <a:sym typeface="Open Sans"/>
              </a:defRPr>
            </a:lvl9pPr>
          </a:lstStyle>
          <a:p>
            <a:r>
              <a:t>xx%</a:t>
            </a:r>
          </a:p>
        </p:txBody>
      </p:sp>
      <p:sp>
        <p:nvSpPr>
          <p:cNvPr id="92" name="Google Shape;92;p13"/>
          <p:cNvSpPr txBox="1">
            <a:spLocks noGrp="1"/>
          </p:cNvSpPr>
          <p:nvPr>
            <p:ph type="subTitle" idx="1"/>
          </p:nvPr>
        </p:nvSpPr>
        <p:spPr>
          <a:xfrm>
            <a:off x="5177225" y="662400"/>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3" name="Google Shape;93;p13"/>
          <p:cNvSpPr txBox="1">
            <a:spLocks noGrp="1"/>
          </p:cNvSpPr>
          <p:nvPr>
            <p:ph type="subTitle" idx="5"/>
          </p:nvPr>
        </p:nvSpPr>
        <p:spPr>
          <a:xfrm>
            <a:off x="5177225" y="947125"/>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4" name="Google Shape;94;p13"/>
          <p:cNvSpPr txBox="1">
            <a:spLocks noGrp="1"/>
          </p:cNvSpPr>
          <p:nvPr>
            <p:ph type="subTitle" idx="6"/>
          </p:nvPr>
        </p:nvSpPr>
        <p:spPr>
          <a:xfrm>
            <a:off x="5177225" y="1691054"/>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5" name="Google Shape;95;p13"/>
          <p:cNvSpPr txBox="1">
            <a:spLocks noGrp="1"/>
          </p:cNvSpPr>
          <p:nvPr>
            <p:ph type="subTitle" idx="7"/>
          </p:nvPr>
        </p:nvSpPr>
        <p:spPr>
          <a:xfrm>
            <a:off x="5177225" y="1975779"/>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6" name="Google Shape;96;p13"/>
          <p:cNvSpPr txBox="1">
            <a:spLocks noGrp="1"/>
          </p:cNvSpPr>
          <p:nvPr>
            <p:ph type="subTitle" idx="8"/>
          </p:nvPr>
        </p:nvSpPr>
        <p:spPr>
          <a:xfrm>
            <a:off x="5177225" y="2725044"/>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7" name="Google Shape;97;p13"/>
          <p:cNvSpPr txBox="1">
            <a:spLocks noGrp="1"/>
          </p:cNvSpPr>
          <p:nvPr>
            <p:ph type="subTitle" idx="9"/>
          </p:nvPr>
        </p:nvSpPr>
        <p:spPr>
          <a:xfrm>
            <a:off x="5177225" y="3009770"/>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98" name="Google Shape;98;p13"/>
          <p:cNvSpPr txBox="1">
            <a:spLocks noGrp="1"/>
          </p:cNvSpPr>
          <p:nvPr>
            <p:ph type="subTitle" idx="13"/>
          </p:nvPr>
        </p:nvSpPr>
        <p:spPr>
          <a:xfrm>
            <a:off x="5177225" y="3769128"/>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9" name="Google Shape;99;p13"/>
          <p:cNvSpPr txBox="1">
            <a:spLocks noGrp="1"/>
          </p:cNvSpPr>
          <p:nvPr>
            <p:ph type="subTitle" idx="14"/>
          </p:nvPr>
        </p:nvSpPr>
        <p:spPr>
          <a:xfrm>
            <a:off x="5177225" y="4053853"/>
            <a:ext cx="3046800" cy="33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00" name="Google Shape;100;p13"/>
          <p:cNvSpPr txBox="1">
            <a:spLocks noGrp="1"/>
          </p:cNvSpPr>
          <p:nvPr>
            <p:ph type="title" idx="15"/>
          </p:nvPr>
        </p:nvSpPr>
        <p:spPr>
          <a:xfrm>
            <a:off x="580225" y="1994250"/>
            <a:ext cx="26871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3"/>
          <p:cNvSpPr/>
          <p:nvPr/>
        </p:nvSpPr>
        <p:spPr>
          <a:xfrm>
            <a:off x="0" y="0"/>
            <a:ext cx="2704870" cy="648066"/>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236200" y="648075"/>
            <a:ext cx="66900" cy="6765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3600024" flipH="1">
            <a:off x="7775832" y="4404962"/>
            <a:ext cx="1953002" cy="1038942"/>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252925" y="801575"/>
            <a:ext cx="294100" cy="294100"/>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8541800" y="3243925"/>
            <a:ext cx="1305000" cy="13050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135"/>
        <p:cNvGrpSpPr/>
        <p:nvPr/>
      </p:nvGrpSpPr>
      <p:grpSpPr>
        <a:xfrm>
          <a:off x="0" y="0"/>
          <a:ext cx="0" cy="0"/>
          <a:chOff x="0" y="0"/>
          <a:chExt cx="0" cy="0"/>
        </a:xfrm>
      </p:grpSpPr>
      <p:sp>
        <p:nvSpPr>
          <p:cNvPr id="136" name="Google Shape;136;p16"/>
          <p:cNvSpPr/>
          <p:nvPr/>
        </p:nvSpPr>
        <p:spPr>
          <a:xfrm>
            <a:off x="0" y="0"/>
            <a:ext cx="9143981" cy="2190828"/>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798491" y="2190858"/>
            <a:ext cx="226162" cy="228698"/>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855031" y="2709775"/>
            <a:ext cx="994234" cy="994234"/>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txBox="1">
            <a:spLocks noGrp="1"/>
          </p:cNvSpPr>
          <p:nvPr>
            <p:ph type="title"/>
          </p:nvPr>
        </p:nvSpPr>
        <p:spPr>
          <a:xfrm>
            <a:off x="2237975" y="2554247"/>
            <a:ext cx="5565600" cy="112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700"/>
              <a:buNone/>
              <a:defRPr sz="2200">
                <a:solidFill>
                  <a:schemeClr val="dk2"/>
                </a:solidFill>
                <a:latin typeface="Open Sans"/>
                <a:ea typeface="Open Sans"/>
                <a:cs typeface="Open Sans"/>
                <a:sym typeface="Open Sans"/>
              </a:defRPr>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a:endParaRPr/>
          </a:p>
        </p:txBody>
      </p:sp>
      <p:sp>
        <p:nvSpPr>
          <p:cNvPr id="140" name="Google Shape;140;p16"/>
          <p:cNvSpPr txBox="1">
            <a:spLocks noGrp="1"/>
          </p:cNvSpPr>
          <p:nvPr>
            <p:ph type="subTitle" idx="1"/>
          </p:nvPr>
        </p:nvSpPr>
        <p:spPr>
          <a:xfrm>
            <a:off x="2237975" y="3684125"/>
            <a:ext cx="55656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500" b="1">
                <a:latin typeface="Montserrat"/>
                <a:ea typeface="Montserrat"/>
                <a:cs typeface="Montserrat"/>
                <a:sym typeface="Montserrat"/>
              </a:defRPr>
            </a:lvl1pPr>
            <a:lvl2pPr lvl="1" algn="ctr" rtl="0">
              <a:spcBef>
                <a:spcPts val="0"/>
              </a:spcBef>
              <a:spcAft>
                <a:spcPts val="0"/>
              </a:spcAft>
              <a:buNone/>
              <a:defRPr sz="2500" b="1">
                <a:latin typeface="Montserrat"/>
                <a:ea typeface="Montserrat"/>
                <a:cs typeface="Montserrat"/>
                <a:sym typeface="Montserrat"/>
              </a:defRPr>
            </a:lvl2pPr>
            <a:lvl3pPr lvl="2" algn="ctr" rtl="0">
              <a:spcBef>
                <a:spcPts val="0"/>
              </a:spcBef>
              <a:spcAft>
                <a:spcPts val="0"/>
              </a:spcAft>
              <a:buNone/>
              <a:defRPr sz="2500" b="1">
                <a:latin typeface="Montserrat"/>
                <a:ea typeface="Montserrat"/>
                <a:cs typeface="Montserrat"/>
                <a:sym typeface="Montserrat"/>
              </a:defRPr>
            </a:lvl3pPr>
            <a:lvl4pPr lvl="3" algn="ctr" rtl="0">
              <a:spcBef>
                <a:spcPts val="0"/>
              </a:spcBef>
              <a:spcAft>
                <a:spcPts val="0"/>
              </a:spcAft>
              <a:buNone/>
              <a:defRPr sz="2500" b="1">
                <a:latin typeface="Montserrat"/>
                <a:ea typeface="Montserrat"/>
                <a:cs typeface="Montserrat"/>
                <a:sym typeface="Montserrat"/>
              </a:defRPr>
            </a:lvl4pPr>
            <a:lvl5pPr lvl="4" algn="ctr" rtl="0">
              <a:spcBef>
                <a:spcPts val="0"/>
              </a:spcBef>
              <a:spcAft>
                <a:spcPts val="0"/>
              </a:spcAft>
              <a:buNone/>
              <a:defRPr sz="2500" b="1">
                <a:latin typeface="Montserrat"/>
                <a:ea typeface="Montserrat"/>
                <a:cs typeface="Montserrat"/>
                <a:sym typeface="Montserrat"/>
              </a:defRPr>
            </a:lvl5pPr>
            <a:lvl6pPr lvl="5" algn="ctr" rtl="0">
              <a:spcBef>
                <a:spcPts val="0"/>
              </a:spcBef>
              <a:spcAft>
                <a:spcPts val="0"/>
              </a:spcAft>
              <a:buNone/>
              <a:defRPr sz="2500" b="1">
                <a:latin typeface="Montserrat"/>
                <a:ea typeface="Montserrat"/>
                <a:cs typeface="Montserrat"/>
                <a:sym typeface="Montserrat"/>
              </a:defRPr>
            </a:lvl6pPr>
            <a:lvl7pPr lvl="6" algn="ctr" rtl="0">
              <a:spcBef>
                <a:spcPts val="0"/>
              </a:spcBef>
              <a:spcAft>
                <a:spcPts val="0"/>
              </a:spcAft>
              <a:buNone/>
              <a:defRPr sz="2500" b="1">
                <a:latin typeface="Montserrat"/>
                <a:ea typeface="Montserrat"/>
                <a:cs typeface="Montserrat"/>
                <a:sym typeface="Montserrat"/>
              </a:defRPr>
            </a:lvl7pPr>
            <a:lvl8pPr lvl="7" algn="ctr" rtl="0">
              <a:spcBef>
                <a:spcPts val="0"/>
              </a:spcBef>
              <a:spcAft>
                <a:spcPts val="0"/>
              </a:spcAft>
              <a:buNone/>
              <a:defRPr sz="2500" b="1">
                <a:latin typeface="Montserrat"/>
                <a:ea typeface="Montserrat"/>
                <a:cs typeface="Montserrat"/>
                <a:sym typeface="Montserrat"/>
              </a:defRPr>
            </a:lvl8pPr>
            <a:lvl9pPr lvl="8" algn="ctr" rtl="0">
              <a:spcBef>
                <a:spcPts val="0"/>
              </a:spcBef>
              <a:spcAft>
                <a:spcPts val="0"/>
              </a:spcAft>
              <a:buNone/>
              <a:defRPr sz="2500" b="1">
                <a:latin typeface="Montserrat"/>
                <a:ea typeface="Montserrat"/>
                <a:cs typeface="Montserrat"/>
                <a:sym typeface="Montserra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16">
    <p:spTree>
      <p:nvGrpSpPr>
        <p:cNvPr id="1" name="Shape 181"/>
        <p:cNvGrpSpPr/>
        <p:nvPr/>
      </p:nvGrpSpPr>
      <p:grpSpPr>
        <a:xfrm>
          <a:off x="0" y="0"/>
          <a:ext cx="0" cy="0"/>
          <a:chOff x="0" y="0"/>
          <a:chExt cx="0" cy="0"/>
        </a:xfrm>
      </p:grpSpPr>
      <p:sp>
        <p:nvSpPr>
          <p:cNvPr id="182" name="Google Shape;182;p22"/>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3" name="Google Shape;183;p22"/>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flipH="1">
            <a:off x="8512106" y="288082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6073538" y="453005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txBox="1">
            <a:spLocks noGrp="1"/>
          </p:cNvSpPr>
          <p:nvPr>
            <p:ph type="subTitle" idx="1"/>
          </p:nvPr>
        </p:nvSpPr>
        <p:spPr>
          <a:xfrm>
            <a:off x="1960799" y="1096781"/>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None/>
              <a:defRPr b="1">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8" name="Google Shape;188;p22"/>
          <p:cNvSpPr txBox="1">
            <a:spLocks noGrp="1"/>
          </p:cNvSpPr>
          <p:nvPr>
            <p:ph type="subTitle" idx="2"/>
          </p:nvPr>
        </p:nvSpPr>
        <p:spPr>
          <a:xfrm>
            <a:off x="1960800" y="1412313"/>
            <a:ext cx="209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9" name="Google Shape;189;p22"/>
          <p:cNvSpPr txBox="1">
            <a:spLocks noGrp="1"/>
          </p:cNvSpPr>
          <p:nvPr>
            <p:ph type="subTitle" idx="3"/>
          </p:nvPr>
        </p:nvSpPr>
        <p:spPr>
          <a:xfrm>
            <a:off x="1960799" y="2209669"/>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800"/>
              <a:buNone/>
              <a:defRPr b="1">
                <a:solidFill>
                  <a:schemeClr val="accent4"/>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0" name="Google Shape;190;p22"/>
          <p:cNvSpPr txBox="1">
            <a:spLocks noGrp="1"/>
          </p:cNvSpPr>
          <p:nvPr>
            <p:ph type="subTitle" idx="4"/>
          </p:nvPr>
        </p:nvSpPr>
        <p:spPr>
          <a:xfrm>
            <a:off x="1960800" y="2520295"/>
            <a:ext cx="209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1" name="Google Shape;191;p22"/>
          <p:cNvSpPr txBox="1">
            <a:spLocks noGrp="1"/>
          </p:cNvSpPr>
          <p:nvPr>
            <p:ph type="subTitle" idx="5"/>
          </p:nvPr>
        </p:nvSpPr>
        <p:spPr>
          <a:xfrm>
            <a:off x="1960799" y="3357169"/>
            <a:ext cx="1903200" cy="3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b="1">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92" name="Google Shape;192;p22"/>
          <p:cNvSpPr txBox="1">
            <a:spLocks noGrp="1"/>
          </p:cNvSpPr>
          <p:nvPr>
            <p:ph type="subTitle" idx="6"/>
          </p:nvPr>
        </p:nvSpPr>
        <p:spPr>
          <a:xfrm>
            <a:off x="1960800" y="3682825"/>
            <a:ext cx="209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APTION_ONLY_1_1_1_2">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5" name="Google Shape;195;p23"/>
          <p:cNvSpPr/>
          <p:nvPr/>
        </p:nvSpPr>
        <p:spPr>
          <a:xfrm flipH="1">
            <a:off x="6753751" y="0"/>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1640425" y="2805775"/>
            <a:ext cx="2276400" cy="22764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8499150" y="467150"/>
            <a:ext cx="528444" cy="5284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flipH="1">
            <a:off x="0" y="445500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txBox="1">
            <a:spLocks noGrp="1"/>
          </p:cNvSpPr>
          <p:nvPr>
            <p:ph type="subTitle" idx="1"/>
          </p:nvPr>
        </p:nvSpPr>
        <p:spPr>
          <a:xfrm>
            <a:off x="1033698" y="3264369"/>
            <a:ext cx="11520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b="1">
                <a:solidFill>
                  <a:schemeClr val="accent5"/>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00" name="Google Shape;200;p23"/>
          <p:cNvSpPr txBox="1">
            <a:spLocks noGrp="1"/>
          </p:cNvSpPr>
          <p:nvPr>
            <p:ph type="subTitle" idx="2"/>
          </p:nvPr>
        </p:nvSpPr>
        <p:spPr>
          <a:xfrm>
            <a:off x="893300" y="3584928"/>
            <a:ext cx="1432800" cy="801900"/>
          </a:xfrm>
          <a:prstGeom prst="rect">
            <a:avLst/>
          </a:prstGeom>
          <a:noFill/>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01" name="Google Shape;201;p23"/>
          <p:cNvSpPr txBox="1">
            <a:spLocks noGrp="1"/>
          </p:cNvSpPr>
          <p:nvPr>
            <p:ph type="subTitle" idx="3"/>
          </p:nvPr>
        </p:nvSpPr>
        <p:spPr>
          <a:xfrm>
            <a:off x="3004651" y="3264369"/>
            <a:ext cx="11520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2" name="Google Shape;202;p23"/>
          <p:cNvSpPr txBox="1">
            <a:spLocks noGrp="1"/>
          </p:cNvSpPr>
          <p:nvPr>
            <p:ph type="subTitle" idx="4"/>
          </p:nvPr>
        </p:nvSpPr>
        <p:spPr>
          <a:xfrm>
            <a:off x="2864252" y="3584928"/>
            <a:ext cx="1432800" cy="801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3" name="Google Shape;203;p23"/>
          <p:cNvSpPr txBox="1">
            <a:spLocks noGrp="1"/>
          </p:cNvSpPr>
          <p:nvPr>
            <p:ph type="subTitle" idx="5"/>
          </p:nvPr>
        </p:nvSpPr>
        <p:spPr>
          <a:xfrm>
            <a:off x="4883751" y="3264375"/>
            <a:ext cx="13398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4" name="Google Shape;204;p23"/>
          <p:cNvSpPr txBox="1">
            <a:spLocks noGrp="1"/>
          </p:cNvSpPr>
          <p:nvPr>
            <p:ph type="subTitle" idx="6"/>
          </p:nvPr>
        </p:nvSpPr>
        <p:spPr>
          <a:xfrm>
            <a:off x="4837196" y="3584928"/>
            <a:ext cx="1432800" cy="801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5" name="Google Shape;205;p23"/>
          <p:cNvSpPr txBox="1">
            <a:spLocks noGrp="1"/>
          </p:cNvSpPr>
          <p:nvPr>
            <p:ph type="subTitle" idx="7"/>
          </p:nvPr>
        </p:nvSpPr>
        <p:spPr>
          <a:xfrm>
            <a:off x="6947353" y="3264369"/>
            <a:ext cx="1152000" cy="3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b="1">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6" name="Google Shape;206;p23"/>
          <p:cNvSpPr txBox="1">
            <a:spLocks noGrp="1"/>
          </p:cNvSpPr>
          <p:nvPr>
            <p:ph type="subTitle" idx="8"/>
          </p:nvPr>
        </p:nvSpPr>
        <p:spPr>
          <a:xfrm>
            <a:off x="6806951" y="3584928"/>
            <a:ext cx="1432800" cy="801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3">
  <p:cSld name="CUSTOM_20">
    <p:spTree>
      <p:nvGrpSpPr>
        <p:cNvPr id="1" name="Shape 237"/>
        <p:cNvGrpSpPr/>
        <p:nvPr/>
      </p:nvGrpSpPr>
      <p:grpSpPr>
        <a:xfrm>
          <a:off x="0" y="0"/>
          <a:ext cx="0" cy="0"/>
          <a:chOff x="0" y="0"/>
          <a:chExt cx="0" cy="0"/>
        </a:xfrm>
      </p:grpSpPr>
      <p:sp>
        <p:nvSpPr>
          <p:cNvPr id="238" name="Google Shape;238;p27"/>
          <p:cNvSpPr/>
          <p:nvPr/>
        </p:nvSpPr>
        <p:spPr>
          <a:xfrm rot="10800000">
            <a:off x="6753751" y="4570793"/>
            <a:ext cx="2390246" cy="572709"/>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rot="10800000" flipH="1">
            <a:off x="8480100" y="3238509"/>
            <a:ext cx="1171138" cy="1171138"/>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rot="10800000">
            <a:off x="0" y="0"/>
            <a:ext cx="3074544" cy="688502"/>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rot="10800000" flipH="1">
            <a:off x="-878425" y="117001"/>
            <a:ext cx="1383300" cy="13833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txBox="1">
            <a:spLocks noGrp="1"/>
          </p:cNvSpPr>
          <p:nvPr>
            <p:ph type="title"/>
          </p:nvPr>
        </p:nvSpPr>
        <p:spPr>
          <a:xfrm>
            <a:off x="770594" y="3002727"/>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3" name="Google Shape;243;p27"/>
          <p:cNvSpPr txBox="1">
            <a:spLocks noGrp="1"/>
          </p:cNvSpPr>
          <p:nvPr>
            <p:ph type="subTitle" idx="1"/>
          </p:nvPr>
        </p:nvSpPr>
        <p:spPr>
          <a:xfrm>
            <a:off x="770600" y="3308027"/>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44" name="Google Shape;244;p27"/>
          <p:cNvSpPr txBox="1">
            <a:spLocks noGrp="1"/>
          </p:cNvSpPr>
          <p:nvPr>
            <p:ph type="title" idx="2"/>
          </p:nvPr>
        </p:nvSpPr>
        <p:spPr>
          <a:xfrm>
            <a:off x="3442651" y="3002727"/>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5" name="Google Shape;245;p27"/>
          <p:cNvSpPr txBox="1">
            <a:spLocks noGrp="1"/>
          </p:cNvSpPr>
          <p:nvPr>
            <p:ph type="subTitle" idx="3"/>
          </p:nvPr>
        </p:nvSpPr>
        <p:spPr>
          <a:xfrm>
            <a:off x="3442651" y="3308034"/>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46" name="Google Shape;246;p27"/>
          <p:cNvSpPr txBox="1">
            <a:spLocks noGrp="1"/>
          </p:cNvSpPr>
          <p:nvPr>
            <p:ph type="title" idx="4"/>
          </p:nvPr>
        </p:nvSpPr>
        <p:spPr>
          <a:xfrm>
            <a:off x="6114706" y="3002727"/>
            <a:ext cx="2258700" cy="39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800" b="1">
                <a:solidFill>
                  <a:schemeClr val="accent5"/>
                </a:solidFill>
                <a:latin typeface="Open Sans"/>
                <a:ea typeface="Open Sans"/>
                <a:cs typeface="Open Sans"/>
                <a:sym typeface="Open Sans"/>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7" name="Google Shape;247;p27"/>
          <p:cNvSpPr txBox="1">
            <a:spLocks noGrp="1"/>
          </p:cNvSpPr>
          <p:nvPr>
            <p:ph type="subTitle" idx="5"/>
          </p:nvPr>
        </p:nvSpPr>
        <p:spPr>
          <a:xfrm>
            <a:off x="6114701" y="3308034"/>
            <a:ext cx="2258700" cy="7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48" name="Google Shape;248;p27"/>
          <p:cNvSpPr txBox="1">
            <a:spLocks noGrp="1"/>
          </p:cNvSpPr>
          <p:nvPr>
            <p:ph type="title" idx="6"/>
          </p:nvPr>
        </p:nvSpPr>
        <p:spPr>
          <a:xfrm>
            <a:off x="713225" y="445025"/>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800" cy="572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lnSpc>
                <a:spcPct val="100000"/>
              </a:lnSpc>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713225" y="1152475"/>
            <a:ext cx="7717800" cy="3416400"/>
          </a:xfrm>
          <a:prstGeom prst="rect">
            <a:avLst/>
          </a:prstGeom>
          <a:noFill/>
          <a:ln>
            <a:noFill/>
          </a:ln>
        </p:spPr>
        <p:txBody>
          <a:bodyPr spcFirstLastPara="1" wrap="square" lIns="91425" tIns="91425" rIns="91425" bIns="91425" anchor="ctr" anchorCtr="0">
            <a:noAutofit/>
          </a:bodyPr>
          <a:lstStyle>
            <a:lvl1pPr marL="457200" lvl="0" indent="-342900">
              <a:lnSpc>
                <a:spcPct val="100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8" r:id="rId4"/>
    <p:sldLayoutId id="2147483659" r:id="rId5"/>
    <p:sldLayoutId id="2147483662" r:id="rId6"/>
    <p:sldLayoutId id="2147483668" r:id="rId7"/>
    <p:sldLayoutId id="2147483669" r:id="rId8"/>
    <p:sldLayoutId id="2147483673" r:id="rId9"/>
    <p:sldLayoutId id="2147483674" r:id="rId10"/>
    <p:sldLayoutId id="2147483675" r:id="rId11"/>
    <p:sldLayoutId id="2147483683" r:id="rId12"/>
    <p:sldLayoutId id="2147483691" r:id="rId13"/>
    <p:sldLayoutId id="2147483692" r:id="rId14"/>
    <p:sldLayoutId id="2147483693" r:id="rId15"/>
    <p:sldLayoutId id="214748369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sv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645454-AF2C-E78D-CD6D-4F5511F7C567}"/>
              </a:ext>
            </a:extLst>
          </p:cNvPr>
          <p:cNvSpPr txBox="1"/>
          <p:nvPr/>
        </p:nvSpPr>
        <p:spPr>
          <a:xfrm>
            <a:off x="1530927" y="907473"/>
            <a:ext cx="6464757" cy="2462213"/>
          </a:xfrm>
          <a:prstGeom prst="rect">
            <a:avLst/>
          </a:prstGeom>
          <a:noFill/>
        </p:spPr>
        <p:txBody>
          <a:bodyPr wrap="square" rtlCol="0">
            <a:spAutoFit/>
          </a:bodyPr>
          <a:lstStyle/>
          <a:p>
            <a:pPr marL="139700" indent="0">
              <a:buNone/>
            </a:pPr>
            <a:r>
              <a:rPr lang="en-US" sz="1400" dirty="0">
                <a:solidFill>
                  <a:srgbClr val="000000"/>
                </a:solidFill>
                <a:latin typeface="Calibri"/>
                <a:ea typeface="Calibri"/>
                <a:cs typeface="Calibri"/>
              </a:rPr>
              <a:t>The purpose of this deck is to fulfill the requirement of DSI #39, Capstone Project.</a:t>
            </a:r>
            <a:endParaRPr lang="en-US" sz="1400" dirty="0">
              <a:latin typeface="Calibri"/>
              <a:ea typeface="Calibri"/>
              <a:cs typeface="Calibri"/>
            </a:endParaRPr>
          </a:p>
          <a:p>
            <a:pPr marL="139700" indent="0">
              <a:buNone/>
            </a:pPr>
            <a:endParaRPr lang="en-US" sz="1400" dirty="0">
              <a:solidFill>
                <a:srgbClr val="000000"/>
              </a:solidFill>
              <a:latin typeface="Calibri"/>
              <a:ea typeface="Calibri"/>
              <a:cs typeface="Calibri"/>
            </a:endParaRPr>
          </a:p>
          <a:p>
            <a:pPr marL="139700" indent="0">
              <a:buNone/>
            </a:pPr>
            <a:r>
              <a:rPr lang="en-US" sz="1400" b="1" dirty="0">
                <a:solidFill>
                  <a:srgbClr val="000000"/>
                </a:solidFill>
                <a:latin typeface="Calibri"/>
                <a:ea typeface="Calibri"/>
                <a:cs typeface="Calibri"/>
              </a:rPr>
              <a:t>Role:</a:t>
            </a:r>
            <a:r>
              <a:rPr lang="en-US" sz="1400" dirty="0">
                <a:solidFill>
                  <a:srgbClr val="000000"/>
                </a:solidFill>
                <a:latin typeface="Calibri"/>
                <a:ea typeface="Calibri"/>
                <a:cs typeface="Calibri"/>
              </a:rPr>
              <a:t> </a:t>
            </a:r>
            <a:r>
              <a:rPr lang="en-US" dirty="0">
                <a:solidFill>
                  <a:srgbClr val="000000"/>
                </a:solidFill>
                <a:latin typeface="Calibri"/>
                <a:ea typeface="Calibri"/>
                <a:cs typeface="Calibri"/>
              </a:rPr>
              <a:t>Budding Social Entrepreneur and Data Scientist</a:t>
            </a:r>
            <a:endParaRPr lang="en-US" sz="1400" dirty="0">
              <a:latin typeface="Calibri"/>
              <a:ea typeface="Calibri"/>
              <a:cs typeface="Calibri"/>
            </a:endParaRPr>
          </a:p>
          <a:p>
            <a:pPr marL="139700" indent="0">
              <a:buNone/>
            </a:pPr>
            <a:endParaRPr lang="en-US" sz="1400" dirty="0">
              <a:latin typeface="Calibri"/>
              <a:ea typeface="Calibri"/>
              <a:cs typeface="Calibri"/>
            </a:endParaRPr>
          </a:p>
          <a:p>
            <a:pPr marL="139700" indent="0">
              <a:buNone/>
            </a:pPr>
            <a:r>
              <a:rPr lang="en-US" sz="1400" b="1" dirty="0">
                <a:latin typeface="Calibri"/>
                <a:ea typeface="Calibri"/>
                <a:cs typeface="Calibri"/>
              </a:rPr>
              <a:t>Audience:</a:t>
            </a:r>
            <a:r>
              <a:rPr lang="en-US" sz="1400" dirty="0">
                <a:latin typeface="Calibri"/>
                <a:ea typeface="Calibri"/>
                <a:cs typeface="Calibri"/>
              </a:rPr>
              <a:t> </a:t>
            </a:r>
            <a:r>
              <a:rPr lang="en-US" dirty="0">
                <a:latin typeface="Calibri"/>
                <a:ea typeface="Calibri"/>
                <a:cs typeface="Calibri"/>
              </a:rPr>
              <a:t>Investors, Businesses, General Public</a:t>
            </a:r>
            <a:endParaRPr lang="en-US" sz="1400" dirty="0">
              <a:latin typeface="Calibri"/>
              <a:ea typeface="Calibri"/>
              <a:cs typeface="Calibri"/>
            </a:endParaRPr>
          </a:p>
          <a:p>
            <a:pPr marL="139700" indent="0">
              <a:buNone/>
            </a:pPr>
            <a:endParaRPr lang="en-US" sz="1400" dirty="0">
              <a:latin typeface="Calibri"/>
              <a:ea typeface="Calibri"/>
              <a:cs typeface="Calibri"/>
            </a:endParaRPr>
          </a:p>
          <a:p>
            <a:pPr marL="139700" indent="0">
              <a:buNone/>
            </a:pPr>
            <a:r>
              <a:rPr lang="en-US" sz="1400" b="1" dirty="0">
                <a:latin typeface="Calibri"/>
                <a:ea typeface="Calibri"/>
                <a:cs typeface="Calibri"/>
              </a:rPr>
              <a:t>Problem Statement</a:t>
            </a:r>
            <a:r>
              <a:rPr lang="en-US" sz="1400" dirty="0">
                <a:latin typeface="Calibri"/>
                <a:ea typeface="Calibri"/>
                <a:cs typeface="Calibri"/>
              </a:rPr>
              <a:t>: </a:t>
            </a:r>
            <a:r>
              <a:rPr lang="en-GB" sz="1400" dirty="0">
                <a:latin typeface="Calibri"/>
                <a:ea typeface="Calibri"/>
                <a:cs typeface="Calibri"/>
              </a:rPr>
              <a:t>In today’s age where our attention is the major currency, how can we take back our attention and remain focused in our tasks? At the same time, how can we make sure we do not over-exert?</a:t>
            </a:r>
          </a:p>
          <a:p>
            <a:pPr marL="139700" indent="0">
              <a:buNone/>
            </a:pPr>
            <a:endParaRPr lang="en-US" sz="1400" dirty="0">
              <a:latin typeface="Calibri"/>
              <a:ea typeface="Calibri"/>
              <a:cs typeface="Calibri"/>
            </a:endParaRPr>
          </a:p>
          <a:p>
            <a:pPr marL="139700" indent="0">
              <a:buNone/>
            </a:pPr>
            <a:r>
              <a:rPr lang="en-US" sz="1400" b="1" dirty="0">
                <a:latin typeface="Calibri"/>
                <a:ea typeface="Calibri"/>
                <a:cs typeface="Calibri"/>
              </a:rPr>
              <a:t>Done by:</a:t>
            </a:r>
            <a:r>
              <a:rPr lang="en-US" sz="1400" dirty="0">
                <a:latin typeface="Calibri"/>
                <a:ea typeface="Calibri"/>
                <a:cs typeface="Calibri"/>
              </a:rPr>
              <a:t> Jackie Seah</a:t>
            </a:r>
          </a:p>
        </p:txBody>
      </p:sp>
    </p:spTree>
    <p:extLst>
      <p:ext uri="{BB962C8B-B14F-4D97-AF65-F5344CB8AC3E}">
        <p14:creationId xmlns:p14="http://schemas.microsoft.com/office/powerpoint/2010/main" val="3903300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5" name="Google Shape;1115;p71"/>
          <p:cNvSpPr/>
          <p:nvPr/>
        </p:nvSpPr>
        <p:spPr>
          <a:xfrm>
            <a:off x="1019775" y="1417225"/>
            <a:ext cx="1067778" cy="1049746"/>
          </a:xfrm>
          <a:custGeom>
            <a:avLst/>
            <a:gdLst/>
            <a:ahLst/>
            <a:cxnLst/>
            <a:rect l="l" t="t" r="r" b="b"/>
            <a:pathLst>
              <a:path w="212282" h="208697" extrusionOk="0">
                <a:moveTo>
                  <a:pt x="25617" y="0"/>
                </a:moveTo>
                <a:cubicBezTo>
                  <a:pt x="11442" y="0"/>
                  <a:pt x="0" y="11442"/>
                  <a:pt x="0" y="25617"/>
                </a:cubicBezTo>
                <a:lnTo>
                  <a:pt x="0" y="149435"/>
                </a:lnTo>
                <a:cubicBezTo>
                  <a:pt x="0" y="163610"/>
                  <a:pt x="11442" y="175052"/>
                  <a:pt x="25617" y="175052"/>
                </a:cubicBezTo>
                <a:lnTo>
                  <a:pt x="76169" y="175052"/>
                </a:lnTo>
                <a:lnTo>
                  <a:pt x="76169" y="175564"/>
                </a:lnTo>
                <a:lnTo>
                  <a:pt x="106056" y="208696"/>
                </a:lnTo>
                <a:lnTo>
                  <a:pt x="135942" y="175564"/>
                </a:lnTo>
                <a:lnTo>
                  <a:pt x="135942" y="175052"/>
                </a:lnTo>
                <a:lnTo>
                  <a:pt x="186665" y="175052"/>
                </a:lnTo>
                <a:cubicBezTo>
                  <a:pt x="200669" y="175052"/>
                  <a:pt x="212282" y="163610"/>
                  <a:pt x="212282" y="149435"/>
                </a:cubicBezTo>
                <a:lnTo>
                  <a:pt x="212282" y="25617"/>
                </a:lnTo>
                <a:cubicBezTo>
                  <a:pt x="212282" y="11442"/>
                  <a:pt x="200669" y="0"/>
                  <a:pt x="1864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71"/>
          <p:cNvSpPr/>
          <p:nvPr/>
        </p:nvSpPr>
        <p:spPr>
          <a:xfrm>
            <a:off x="3006650" y="1417137"/>
            <a:ext cx="1067778" cy="1049746"/>
          </a:xfrm>
          <a:custGeom>
            <a:avLst/>
            <a:gdLst/>
            <a:ahLst/>
            <a:cxnLst/>
            <a:rect l="l" t="t" r="r" b="b"/>
            <a:pathLst>
              <a:path w="212282" h="208697" extrusionOk="0">
                <a:moveTo>
                  <a:pt x="25617" y="0"/>
                </a:moveTo>
                <a:cubicBezTo>
                  <a:pt x="11442" y="0"/>
                  <a:pt x="0" y="11442"/>
                  <a:pt x="0" y="25617"/>
                </a:cubicBezTo>
                <a:lnTo>
                  <a:pt x="0" y="149435"/>
                </a:lnTo>
                <a:cubicBezTo>
                  <a:pt x="0" y="163610"/>
                  <a:pt x="11442" y="175052"/>
                  <a:pt x="25617" y="175052"/>
                </a:cubicBezTo>
                <a:lnTo>
                  <a:pt x="76169" y="175052"/>
                </a:lnTo>
                <a:lnTo>
                  <a:pt x="76169" y="175564"/>
                </a:lnTo>
                <a:lnTo>
                  <a:pt x="106056" y="208696"/>
                </a:lnTo>
                <a:lnTo>
                  <a:pt x="135942" y="175564"/>
                </a:lnTo>
                <a:lnTo>
                  <a:pt x="135942" y="175052"/>
                </a:lnTo>
                <a:lnTo>
                  <a:pt x="186665" y="175052"/>
                </a:lnTo>
                <a:cubicBezTo>
                  <a:pt x="200669" y="175052"/>
                  <a:pt x="212282" y="163610"/>
                  <a:pt x="212282" y="149435"/>
                </a:cubicBezTo>
                <a:lnTo>
                  <a:pt x="212282" y="25617"/>
                </a:lnTo>
                <a:cubicBezTo>
                  <a:pt x="212282" y="11442"/>
                  <a:pt x="200669" y="0"/>
                  <a:pt x="1864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71"/>
          <p:cNvSpPr/>
          <p:nvPr/>
        </p:nvSpPr>
        <p:spPr>
          <a:xfrm>
            <a:off x="7056786" y="1417137"/>
            <a:ext cx="1067778" cy="1049746"/>
          </a:xfrm>
          <a:custGeom>
            <a:avLst/>
            <a:gdLst/>
            <a:ahLst/>
            <a:cxnLst/>
            <a:rect l="l" t="t" r="r" b="b"/>
            <a:pathLst>
              <a:path w="212282" h="208697" extrusionOk="0">
                <a:moveTo>
                  <a:pt x="25617" y="0"/>
                </a:moveTo>
                <a:cubicBezTo>
                  <a:pt x="11442" y="0"/>
                  <a:pt x="0" y="11442"/>
                  <a:pt x="0" y="25617"/>
                </a:cubicBezTo>
                <a:lnTo>
                  <a:pt x="0" y="149435"/>
                </a:lnTo>
                <a:cubicBezTo>
                  <a:pt x="0" y="163610"/>
                  <a:pt x="11442" y="175052"/>
                  <a:pt x="25617" y="175052"/>
                </a:cubicBezTo>
                <a:lnTo>
                  <a:pt x="76169" y="175052"/>
                </a:lnTo>
                <a:lnTo>
                  <a:pt x="76169" y="175564"/>
                </a:lnTo>
                <a:lnTo>
                  <a:pt x="106056" y="208696"/>
                </a:lnTo>
                <a:lnTo>
                  <a:pt x="135942" y="175564"/>
                </a:lnTo>
                <a:lnTo>
                  <a:pt x="135942" y="175052"/>
                </a:lnTo>
                <a:lnTo>
                  <a:pt x="186665" y="175052"/>
                </a:lnTo>
                <a:cubicBezTo>
                  <a:pt x="200669" y="175052"/>
                  <a:pt x="212282" y="163610"/>
                  <a:pt x="212282" y="149435"/>
                </a:cubicBezTo>
                <a:lnTo>
                  <a:pt x="212282" y="25617"/>
                </a:lnTo>
                <a:cubicBezTo>
                  <a:pt x="212282" y="11442"/>
                  <a:pt x="200669" y="0"/>
                  <a:pt x="186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1"/>
          <p:cNvSpPr/>
          <p:nvPr/>
        </p:nvSpPr>
        <p:spPr>
          <a:xfrm>
            <a:off x="5034169" y="1417150"/>
            <a:ext cx="1067778" cy="1049746"/>
          </a:xfrm>
          <a:custGeom>
            <a:avLst/>
            <a:gdLst/>
            <a:ahLst/>
            <a:cxnLst/>
            <a:rect l="l" t="t" r="r" b="b"/>
            <a:pathLst>
              <a:path w="212282" h="208697" extrusionOk="0">
                <a:moveTo>
                  <a:pt x="25617" y="0"/>
                </a:moveTo>
                <a:cubicBezTo>
                  <a:pt x="11442" y="0"/>
                  <a:pt x="0" y="11442"/>
                  <a:pt x="0" y="25617"/>
                </a:cubicBezTo>
                <a:lnTo>
                  <a:pt x="0" y="149435"/>
                </a:lnTo>
                <a:cubicBezTo>
                  <a:pt x="0" y="163610"/>
                  <a:pt x="11442" y="175052"/>
                  <a:pt x="25617" y="175052"/>
                </a:cubicBezTo>
                <a:lnTo>
                  <a:pt x="76169" y="175052"/>
                </a:lnTo>
                <a:lnTo>
                  <a:pt x="76169" y="175564"/>
                </a:lnTo>
                <a:lnTo>
                  <a:pt x="106056" y="208696"/>
                </a:lnTo>
                <a:lnTo>
                  <a:pt x="135942" y="175564"/>
                </a:lnTo>
                <a:lnTo>
                  <a:pt x="135942" y="175052"/>
                </a:lnTo>
                <a:lnTo>
                  <a:pt x="186665" y="175052"/>
                </a:lnTo>
                <a:cubicBezTo>
                  <a:pt x="200669" y="175052"/>
                  <a:pt x="212282" y="163610"/>
                  <a:pt x="212282" y="149435"/>
                </a:cubicBezTo>
                <a:lnTo>
                  <a:pt x="212282" y="25617"/>
                </a:lnTo>
                <a:cubicBezTo>
                  <a:pt x="212282" y="11442"/>
                  <a:pt x="200669" y="0"/>
                  <a:pt x="1864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1"/>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Process</a:t>
            </a:r>
            <a:endParaRPr dirty="0"/>
          </a:p>
        </p:txBody>
      </p:sp>
      <p:sp>
        <p:nvSpPr>
          <p:cNvPr id="1117" name="Google Shape;1117;p71"/>
          <p:cNvSpPr/>
          <p:nvPr/>
        </p:nvSpPr>
        <p:spPr>
          <a:xfrm rot="10800000" flipH="1">
            <a:off x="1536400" y="2876427"/>
            <a:ext cx="6081330" cy="38700"/>
          </a:xfrm>
          <a:custGeom>
            <a:avLst/>
            <a:gdLst/>
            <a:ahLst/>
            <a:cxnLst/>
            <a:rect l="l" t="t" r="r" b="b"/>
            <a:pathLst>
              <a:path w="103301" h="1" fill="none" extrusionOk="0">
                <a:moveTo>
                  <a:pt x="0" y="1"/>
                </a:moveTo>
                <a:lnTo>
                  <a:pt x="103300" y="1"/>
                </a:lnTo>
              </a:path>
            </a:pathLst>
          </a:custGeom>
          <a:noFill/>
          <a:ln w="9525" cap="flat" cmpd="sng">
            <a:solidFill>
              <a:schemeClr val="dk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1"/>
          <p:cNvSpPr txBox="1"/>
          <p:nvPr/>
        </p:nvSpPr>
        <p:spPr>
          <a:xfrm>
            <a:off x="899125" y="3199323"/>
            <a:ext cx="1308900" cy="44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dirty="0">
                <a:solidFill>
                  <a:schemeClr val="lt2"/>
                </a:solidFill>
                <a:latin typeface="Open Sans"/>
                <a:ea typeface="Open Sans"/>
                <a:cs typeface="Open Sans"/>
                <a:sym typeface="Open Sans"/>
              </a:rPr>
              <a:t>Definition &amp; Data Source</a:t>
            </a:r>
            <a:endParaRPr b="1" dirty="0">
              <a:solidFill>
                <a:schemeClr val="lt2"/>
              </a:solidFill>
              <a:latin typeface="Open Sans"/>
              <a:ea typeface="Open Sans"/>
              <a:cs typeface="Open Sans"/>
              <a:sym typeface="Open Sans"/>
            </a:endParaRPr>
          </a:p>
        </p:txBody>
      </p:sp>
      <p:sp>
        <p:nvSpPr>
          <p:cNvPr id="1119" name="Google Shape;1119;p71"/>
          <p:cNvSpPr txBox="1"/>
          <p:nvPr/>
        </p:nvSpPr>
        <p:spPr>
          <a:xfrm>
            <a:off x="559825" y="3627710"/>
            <a:ext cx="1987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solidFill>
                  <a:schemeClr val="dk2"/>
                </a:solidFill>
                <a:latin typeface="Open Sans"/>
                <a:ea typeface="Open Sans"/>
                <a:cs typeface="Open Sans"/>
                <a:sym typeface="Open Sans"/>
              </a:rPr>
              <a:t>Defining the classes and sourcing for the data</a:t>
            </a:r>
            <a:endParaRPr dirty="0">
              <a:solidFill>
                <a:schemeClr val="dk2"/>
              </a:solidFill>
              <a:latin typeface="Open Sans"/>
              <a:ea typeface="Open Sans"/>
              <a:cs typeface="Open Sans"/>
              <a:sym typeface="Open Sans"/>
            </a:endParaRPr>
          </a:p>
        </p:txBody>
      </p:sp>
      <p:grpSp>
        <p:nvGrpSpPr>
          <p:cNvPr id="1120" name="Google Shape;1120;p71"/>
          <p:cNvGrpSpPr/>
          <p:nvPr/>
        </p:nvGrpSpPr>
        <p:grpSpPr>
          <a:xfrm>
            <a:off x="5294118" y="1615268"/>
            <a:ext cx="542977" cy="543005"/>
            <a:chOff x="1379065" y="1698999"/>
            <a:chExt cx="340168" cy="340186"/>
          </a:xfrm>
        </p:grpSpPr>
        <p:sp>
          <p:nvSpPr>
            <p:cNvPr id="1121" name="Google Shape;1121;p71"/>
            <p:cNvSpPr/>
            <p:nvPr/>
          </p:nvSpPr>
          <p:spPr>
            <a:xfrm>
              <a:off x="1379065" y="1698999"/>
              <a:ext cx="340168" cy="340186"/>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122" name="Google Shape;1122;p71"/>
            <p:cNvSpPr/>
            <p:nvPr/>
          </p:nvSpPr>
          <p:spPr>
            <a:xfrm>
              <a:off x="1439547" y="1738868"/>
              <a:ext cx="59760" cy="199964"/>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123" name="Google Shape;1123;p71"/>
            <p:cNvSpPr/>
            <p:nvPr/>
          </p:nvSpPr>
          <p:spPr>
            <a:xfrm>
              <a:off x="1519269" y="1738868"/>
              <a:ext cx="59760" cy="199964"/>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sp>
          <p:nvSpPr>
            <p:cNvPr id="1124" name="Google Shape;1124;p71"/>
            <p:cNvSpPr/>
            <p:nvPr/>
          </p:nvSpPr>
          <p:spPr>
            <a:xfrm>
              <a:off x="1598991" y="1738868"/>
              <a:ext cx="59760" cy="199964"/>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Open Sans"/>
                <a:ea typeface="Open Sans"/>
                <a:cs typeface="Open Sans"/>
                <a:sym typeface="Open Sans"/>
              </a:endParaRPr>
            </a:p>
          </p:txBody>
        </p:sp>
      </p:grpSp>
      <p:sp>
        <p:nvSpPr>
          <p:cNvPr id="1125" name="Google Shape;1125;p71"/>
          <p:cNvSpPr txBox="1"/>
          <p:nvPr/>
        </p:nvSpPr>
        <p:spPr>
          <a:xfrm>
            <a:off x="2703220" y="3199322"/>
            <a:ext cx="1648200" cy="44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dirty="0">
                <a:solidFill>
                  <a:schemeClr val="accent4"/>
                </a:solidFill>
                <a:latin typeface="Open Sans"/>
                <a:ea typeface="Open Sans"/>
                <a:cs typeface="Open Sans"/>
                <a:sym typeface="Open Sans"/>
              </a:rPr>
              <a:t>Data Processing</a:t>
            </a:r>
            <a:endParaRPr b="1" dirty="0">
              <a:solidFill>
                <a:schemeClr val="accent4"/>
              </a:solidFill>
              <a:latin typeface="Open Sans"/>
              <a:ea typeface="Open Sans"/>
              <a:cs typeface="Open Sans"/>
              <a:sym typeface="Open Sans"/>
            </a:endParaRPr>
          </a:p>
        </p:txBody>
      </p:sp>
      <p:sp>
        <p:nvSpPr>
          <p:cNvPr id="1126" name="Google Shape;1126;p71"/>
          <p:cNvSpPr txBox="1"/>
          <p:nvPr/>
        </p:nvSpPr>
        <p:spPr>
          <a:xfrm>
            <a:off x="2582446" y="3516875"/>
            <a:ext cx="1987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solidFill>
                  <a:schemeClr val="dk2"/>
                </a:solidFill>
                <a:latin typeface="Open Sans"/>
                <a:ea typeface="Open Sans"/>
                <a:cs typeface="Open Sans"/>
                <a:sym typeface="Open Sans"/>
              </a:rPr>
              <a:t>Extracting the features from the data source</a:t>
            </a:r>
            <a:endParaRPr dirty="0">
              <a:solidFill>
                <a:schemeClr val="dk2"/>
              </a:solidFill>
              <a:latin typeface="Open Sans"/>
              <a:ea typeface="Open Sans"/>
              <a:cs typeface="Open Sans"/>
              <a:sym typeface="Open Sans"/>
            </a:endParaRPr>
          </a:p>
        </p:txBody>
      </p:sp>
      <p:sp>
        <p:nvSpPr>
          <p:cNvPr id="1134" name="Google Shape;1134;p71"/>
          <p:cNvSpPr txBox="1"/>
          <p:nvPr/>
        </p:nvSpPr>
        <p:spPr>
          <a:xfrm>
            <a:off x="4913600" y="3199322"/>
            <a:ext cx="1308900" cy="44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dirty="0">
                <a:solidFill>
                  <a:schemeClr val="accent5"/>
                </a:solidFill>
                <a:latin typeface="Open Sans"/>
                <a:ea typeface="Open Sans"/>
                <a:cs typeface="Open Sans"/>
                <a:sym typeface="Open Sans"/>
              </a:rPr>
              <a:t>Modelling</a:t>
            </a:r>
            <a:endParaRPr b="1" dirty="0">
              <a:solidFill>
                <a:schemeClr val="accent5"/>
              </a:solidFill>
              <a:latin typeface="Open Sans"/>
              <a:ea typeface="Open Sans"/>
              <a:cs typeface="Open Sans"/>
              <a:sym typeface="Open Sans"/>
            </a:endParaRPr>
          </a:p>
        </p:txBody>
      </p:sp>
      <p:sp>
        <p:nvSpPr>
          <p:cNvPr id="1135" name="Google Shape;1135;p71"/>
          <p:cNvSpPr txBox="1"/>
          <p:nvPr/>
        </p:nvSpPr>
        <p:spPr>
          <a:xfrm>
            <a:off x="4574300" y="3516875"/>
            <a:ext cx="1987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solidFill>
                  <a:schemeClr val="dk2"/>
                </a:solidFill>
                <a:latin typeface="Open Sans"/>
                <a:ea typeface="Open Sans"/>
                <a:cs typeface="Open Sans"/>
                <a:sym typeface="Open Sans"/>
              </a:rPr>
              <a:t>Training a classification, machine learning model.</a:t>
            </a:r>
            <a:endParaRPr dirty="0">
              <a:solidFill>
                <a:schemeClr val="dk2"/>
              </a:solidFill>
              <a:latin typeface="Open Sans"/>
              <a:ea typeface="Open Sans"/>
              <a:cs typeface="Open Sans"/>
              <a:sym typeface="Open Sans"/>
            </a:endParaRPr>
          </a:p>
        </p:txBody>
      </p:sp>
      <p:sp>
        <p:nvSpPr>
          <p:cNvPr id="1141" name="Google Shape;1141;p71"/>
          <p:cNvSpPr txBox="1"/>
          <p:nvPr/>
        </p:nvSpPr>
        <p:spPr>
          <a:xfrm>
            <a:off x="6936225" y="3199322"/>
            <a:ext cx="1647950" cy="44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dirty="0">
                <a:solidFill>
                  <a:schemeClr val="dk1"/>
                </a:solidFill>
                <a:latin typeface="Open Sans"/>
                <a:ea typeface="Open Sans"/>
                <a:cs typeface="Open Sans"/>
                <a:sym typeface="Open Sans"/>
              </a:rPr>
              <a:t>Web Application</a:t>
            </a:r>
            <a:endParaRPr b="1" dirty="0">
              <a:solidFill>
                <a:schemeClr val="dk1"/>
              </a:solidFill>
              <a:latin typeface="Open Sans"/>
              <a:ea typeface="Open Sans"/>
              <a:cs typeface="Open Sans"/>
              <a:sym typeface="Open Sans"/>
            </a:endParaRPr>
          </a:p>
        </p:txBody>
      </p:sp>
      <p:sp>
        <p:nvSpPr>
          <p:cNvPr id="1142" name="Google Shape;1142;p71"/>
          <p:cNvSpPr txBox="1"/>
          <p:nvPr/>
        </p:nvSpPr>
        <p:spPr>
          <a:xfrm>
            <a:off x="6596921" y="3516875"/>
            <a:ext cx="1987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solidFill>
                  <a:schemeClr val="dk2"/>
                </a:solidFill>
                <a:latin typeface="Open Sans"/>
                <a:ea typeface="Open Sans"/>
                <a:cs typeface="Open Sans"/>
                <a:sym typeface="Open Sans"/>
              </a:rPr>
              <a:t>Designing a user-friendly tool to deploy the model to the users.</a:t>
            </a:r>
            <a:endParaRPr dirty="0">
              <a:solidFill>
                <a:schemeClr val="dk2"/>
              </a:solidFill>
              <a:latin typeface="Open Sans"/>
              <a:ea typeface="Open Sans"/>
              <a:cs typeface="Open Sans"/>
              <a:sym typeface="Open Sans"/>
            </a:endParaRPr>
          </a:p>
        </p:txBody>
      </p:sp>
      <p:sp>
        <p:nvSpPr>
          <p:cNvPr id="1144" name="Google Shape;1144;p71"/>
          <p:cNvSpPr/>
          <p:nvPr/>
        </p:nvSpPr>
        <p:spPr>
          <a:xfrm flipH="1">
            <a:off x="1310162" y="2646011"/>
            <a:ext cx="486826" cy="484224"/>
          </a:xfrm>
          <a:custGeom>
            <a:avLst/>
            <a:gdLst/>
            <a:ahLst/>
            <a:cxnLst/>
            <a:rect l="l" t="t" r="r" b="b"/>
            <a:pathLst>
              <a:path w="2124" h="2123" extrusionOk="0">
                <a:moveTo>
                  <a:pt x="2123" y="1061"/>
                </a:moveTo>
                <a:lnTo>
                  <a:pt x="2123" y="1061"/>
                </a:lnTo>
                <a:cubicBezTo>
                  <a:pt x="2123" y="475"/>
                  <a:pt x="1648" y="0"/>
                  <a:pt x="1061" y="0"/>
                </a:cubicBezTo>
                <a:lnTo>
                  <a:pt x="1061" y="0"/>
                </a:lnTo>
                <a:cubicBezTo>
                  <a:pt x="475" y="0"/>
                  <a:pt x="0" y="475"/>
                  <a:pt x="0" y="1061"/>
                </a:cubicBezTo>
                <a:lnTo>
                  <a:pt x="0" y="1061"/>
                </a:lnTo>
                <a:cubicBezTo>
                  <a:pt x="0" y="1647"/>
                  <a:pt x="475" y="2122"/>
                  <a:pt x="1061" y="2122"/>
                </a:cubicBezTo>
                <a:lnTo>
                  <a:pt x="1061" y="2122"/>
                </a:lnTo>
                <a:cubicBezTo>
                  <a:pt x="1648" y="2122"/>
                  <a:pt x="2123" y="1647"/>
                  <a:pt x="2123" y="1061"/>
                </a:cubicBezTo>
              </a:path>
            </a:pathLst>
          </a:custGeom>
          <a:solidFill>
            <a:schemeClr val="lt2"/>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100" b="1">
                <a:solidFill>
                  <a:schemeClr val="lt1"/>
                </a:solidFill>
                <a:latin typeface="Lato"/>
                <a:ea typeface="Lato"/>
                <a:cs typeface="Lato"/>
                <a:sym typeface="Lato"/>
              </a:rPr>
              <a:t>1</a:t>
            </a:r>
            <a:endParaRPr sz="2100" b="1">
              <a:solidFill>
                <a:schemeClr val="lt1"/>
              </a:solidFill>
              <a:latin typeface="Lato"/>
              <a:ea typeface="Lato"/>
              <a:cs typeface="Lato"/>
              <a:sym typeface="Lato"/>
            </a:endParaRPr>
          </a:p>
        </p:txBody>
      </p:sp>
      <p:sp>
        <p:nvSpPr>
          <p:cNvPr id="1145" name="Google Shape;1145;p71"/>
          <p:cNvSpPr/>
          <p:nvPr/>
        </p:nvSpPr>
        <p:spPr>
          <a:xfrm flipH="1">
            <a:off x="3297129" y="2627236"/>
            <a:ext cx="486826" cy="484224"/>
          </a:xfrm>
          <a:custGeom>
            <a:avLst/>
            <a:gdLst/>
            <a:ahLst/>
            <a:cxnLst/>
            <a:rect l="l" t="t" r="r" b="b"/>
            <a:pathLst>
              <a:path w="2124" h="2123" extrusionOk="0">
                <a:moveTo>
                  <a:pt x="2123" y="1061"/>
                </a:moveTo>
                <a:lnTo>
                  <a:pt x="2123" y="1061"/>
                </a:lnTo>
                <a:cubicBezTo>
                  <a:pt x="2123" y="475"/>
                  <a:pt x="1648" y="0"/>
                  <a:pt x="1061" y="0"/>
                </a:cubicBezTo>
                <a:lnTo>
                  <a:pt x="1061" y="0"/>
                </a:lnTo>
                <a:cubicBezTo>
                  <a:pt x="475" y="0"/>
                  <a:pt x="0" y="475"/>
                  <a:pt x="0" y="1061"/>
                </a:cubicBezTo>
                <a:lnTo>
                  <a:pt x="0" y="1061"/>
                </a:lnTo>
                <a:cubicBezTo>
                  <a:pt x="0" y="1647"/>
                  <a:pt x="475" y="2122"/>
                  <a:pt x="1061" y="2122"/>
                </a:cubicBezTo>
                <a:lnTo>
                  <a:pt x="1061" y="2122"/>
                </a:lnTo>
                <a:cubicBezTo>
                  <a:pt x="1648" y="2122"/>
                  <a:pt x="2123" y="1647"/>
                  <a:pt x="2123" y="1061"/>
                </a:cubicBezTo>
              </a:path>
            </a:pathLst>
          </a:custGeom>
          <a:solidFill>
            <a:schemeClr val="accent4"/>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100" b="1">
                <a:solidFill>
                  <a:schemeClr val="lt1"/>
                </a:solidFill>
                <a:latin typeface="Lato"/>
                <a:ea typeface="Lato"/>
                <a:cs typeface="Lato"/>
                <a:sym typeface="Lato"/>
              </a:rPr>
              <a:t>2</a:t>
            </a:r>
            <a:endParaRPr sz="2100" b="1">
              <a:solidFill>
                <a:schemeClr val="lt1"/>
              </a:solidFill>
              <a:latin typeface="Lato"/>
              <a:ea typeface="Lato"/>
              <a:cs typeface="Lato"/>
              <a:sym typeface="Lato"/>
            </a:endParaRPr>
          </a:p>
        </p:txBody>
      </p:sp>
      <p:sp>
        <p:nvSpPr>
          <p:cNvPr id="1146" name="Google Shape;1146;p71"/>
          <p:cNvSpPr/>
          <p:nvPr/>
        </p:nvSpPr>
        <p:spPr>
          <a:xfrm flipH="1">
            <a:off x="5324645" y="2628148"/>
            <a:ext cx="486826" cy="484224"/>
          </a:xfrm>
          <a:custGeom>
            <a:avLst/>
            <a:gdLst/>
            <a:ahLst/>
            <a:cxnLst/>
            <a:rect l="l" t="t" r="r" b="b"/>
            <a:pathLst>
              <a:path w="2124" h="2123" extrusionOk="0">
                <a:moveTo>
                  <a:pt x="2123" y="1061"/>
                </a:moveTo>
                <a:lnTo>
                  <a:pt x="2123" y="1061"/>
                </a:lnTo>
                <a:cubicBezTo>
                  <a:pt x="2123" y="475"/>
                  <a:pt x="1648" y="0"/>
                  <a:pt x="1061" y="0"/>
                </a:cubicBezTo>
                <a:lnTo>
                  <a:pt x="1061" y="0"/>
                </a:lnTo>
                <a:cubicBezTo>
                  <a:pt x="475" y="0"/>
                  <a:pt x="0" y="475"/>
                  <a:pt x="0" y="1061"/>
                </a:cubicBezTo>
                <a:lnTo>
                  <a:pt x="0" y="1061"/>
                </a:lnTo>
                <a:cubicBezTo>
                  <a:pt x="0" y="1647"/>
                  <a:pt x="475" y="2122"/>
                  <a:pt x="1061" y="2122"/>
                </a:cubicBezTo>
                <a:lnTo>
                  <a:pt x="1061" y="2122"/>
                </a:lnTo>
                <a:cubicBezTo>
                  <a:pt x="1648" y="2122"/>
                  <a:pt x="2123" y="1647"/>
                  <a:pt x="2123" y="1061"/>
                </a:cubicBezTo>
              </a:path>
            </a:pathLst>
          </a:custGeom>
          <a:solidFill>
            <a:schemeClr val="accent5"/>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100" b="1">
                <a:solidFill>
                  <a:schemeClr val="lt1"/>
                </a:solidFill>
                <a:latin typeface="Lato"/>
                <a:ea typeface="Lato"/>
                <a:cs typeface="Lato"/>
                <a:sym typeface="Lato"/>
              </a:rPr>
              <a:t>3</a:t>
            </a:r>
            <a:endParaRPr sz="2100" b="1">
              <a:solidFill>
                <a:schemeClr val="lt1"/>
              </a:solidFill>
              <a:latin typeface="Lato"/>
              <a:ea typeface="Lato"/>
              <a:cs typeface="Lato"/>
              <a:sym typeface="Lato"/>
            </a:endParaRPr>
          </a:p>
        </p:txBody>
      </p:sp>
      <p:sp>
        <p:nvSpPr>
          <p:cNvPr id="1147" name="Google Shape;1147;p71"/>
          <p:cNvSpPr/>
          <p:nvPr/>
        </p:nvSpPr>
        <p:spPr>
          <a:xfrm flipH="1">
            <a:off x="7347262" y="2627236"/>
            <a:ext cx="486826" cy="484224"/>
          </a:xfrm>
          <a:custGeom>
            <a:avLst/>
            <a:gdLst/>
            <a:ahLst/>
            <a:cxnLst/>
            <a:rect l="l" t="t" r="r" b="b"/>
            <a:pathLst>
              <a:path w="2124" h="2123" extrusionOk="0">
                <a:moveTo>
                  <a:pt x="2123" y="1061"/>
                </a:moveTo>
                <a:lnTo>
                  <a:pt x="2123" y="1061"/>
                </a:lnTo>
                <a:cubicBezTo>
                  <a:pt x="2123" y="475"/>
                  <a:pt x="1648" y="0"/>
                  <a:pt x="1061" y="0"/>
                </a:cubicBezTo>
                <a:lnTo>
                  <a:pt x="1061" y="0"/>
                </a:lnTo>
                <a:cubicBezTo>
                  <a:pt x="475" y="0"/>
                  <a:pt x="0" y="475"/>
                  <a:pt x="0" y="1061"/>
                </a:cubicBezTo>
                <a:lnTo>
                  <a:pt x="0" y="1061"/>
                </a:lnTo>
                <a:cubicBezTo>
                  <a:pt x="0" y="1647"/>
                  <a:pt x="475" y="2122"/>
                  <a:pt x="1061" y="2122"/>
                </a:cubicBezTo>
                <a:lnTo>
                  <a:pt x="1061" y="2122"/>
                </a:lnTo>
                <a:cubicBezTo>
                  <a:pt x="1648" y="2122"/>
                  <a:pt x="2123" y="1647"/>
                  <a:pt x="2123" y="1061"/>
                </a:cubicBezTo>
              </a:path>
            </a:pathLst>
          </a:custGeom>
          <a:solidFill>
            <a:schemeClr val="dk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100" b="1">
                <a:solidFill>
                  <a:schemeClr val="lt1"/>
                </a:solidFill>
                <a:latin typeface="Lato"/>
                <a:ea typeface="Lato"/>
                <a:cs typeface="Lato"/>
                <a:sym typeface="Lato"/>
              </a:rPr>
              <a:t>4</a:t>
            </a:r>
            <a:endParaRPr sz="2100" b="1">
              <a:solidFill>
                <a:schemeClr val="lt1"/>
              </a:solidFill>
              <a:latin typeface="Lato"/>
              <a:ea typeface="Lato"/>
              <a:cs typeface="Lato"/>
              <a:sym typeface="Lato"/>
            </a:endParaRPr>
          </a:p>
        </p:txBody>
      </p:sp>
      <p:pic>
        <p:nvPicPr>
          <p:cNvPr id="3" name="Graphic 2" descr="Lightbulb and gear with solid fill">
            <a:extLst>
              <a:ext uri="{FF2B5EF4-FFF2-40B4-BE49-F238E27FC236}">
                <a16:creationId xmlns:a16="http://schemas.microsoft.com/office/drawing/2014/main" id="{AB14A26E-E4A2-6FA1-FF85-634FDA700A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9610" y="1516050"/>
            <a:ext cx="738228" cy="738228"/>
          </a:xfrm>
          <a:prstGeom prst="rect">
            <a:avLst/>
          </a:prstGeom>
        </p:spPr>
      </p:pic>
      <p:pic>
        <p:nvPicPr>
          <p:cNvPr id="5" name="Graphic 4" descr="Camera with solid fill">
            <a:extLst>
              <a:ext uri="{FF2B5EF4-FFF2-40B4-BE49-F238E27FC236}">
                <a16:creationId xmlns:a16="http://schemas.microsoft.com/office/drawing/2014/main" id="{DB806B13-C213-1695-640C-CC96711225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200" y="1396245"/>
            <a:ext cx="914400" cy="914400"/>
          </a:xfrm>
          <a:prstGeom prst="rect">
            <a:avLst/>
          </a:prstGeom>
        </p:spPr>
      </p:pic>
      <p:pic>
        <p:nvPicPr>
          <p:cNvPr id="7" name="Graphic 6" descr="Laptop with solid fill">
            <a:extLst>
              <a:ext uri="{FF2B5EF4-FFF2-40B4-BE49-F238E27FC236}">
                <a16:creationId xmlns:a16="http://schemas.microsoft.com/office/drawing/2014/main" id="{1580D452-47C3-8EFF-1B3E-6F175410D8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33471" y="1389619"/>
            <a:ext cx="914400" cy="914400"/>
          </a:xfrm>
          <a:prstGeom prst="rect">
            <a:avLst/>
          </a:prstGeom>
        </p:spPr>
      </p:pic>
    </p:spTree>
    <p:extLst>
      <p:ext uri="{BB962C8B-B14F-4D97-AF65-F5344CB8AC3E}">
        <p14:creationId xmlns:p14="http://schemas.microsoft.com/office/powerpoint/2010/main" val="98478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6"/>
                                        </p:tgtEl>
                                        <p:attrNameLst>
                                          <p:attrName>style.visibility</p:attrName>
                                        </p:attrNameLst>
                                      </p:cBhvr>
                                      <p:to>
                                        <p:strVal val="visible"/>
                                      </p:to>
                                    </p:set>
                                    <p:animEffect transition="in" filter="fade">
                                      <p:cBhvr>
                                        <p:cTn id="7" dur="1000"/>
                                        <p:tgtEl>
                                          <p:spTgt spid="1116"/>
                                        </p:tgtEl>
                                      </p:cBhvr>
                                    </p:animEffect>
                                  </p:childTnLst>
                                </p:cTn>
                              </p:par>
                              <p:par>
                                <p:cTn id="8" presetID="10" presetClass="entr" presetSubtype="0" fill="hold" nodeType="withEffect">
                                  <p:stCondLst>
                                    <p:cond delay="0"/>
                                  </p:stCondLst>
                                  <p:childTnLst>
                                    <p:set>
                                      <p:cBhvr>
                                        <p:cTn id="9" dur="1" fill="hold">
                                          <p:stCondLst>
                                            <p:cond delay="0"/>
                                          </p:stCondLst>
                                        </p:cTn>
                                        <p:tgtEl>
                                          <p:spTgt spid="1118"/>
                                        </p:tgtEl>
                                        <p:attrNameLst>
                                          <p:attrName>style.visibility</p:attrName>
                                        </p:attrNameLst>
                                      </p:cBhvr>
                                      <p:to>
                                        <p:strVal val="visible"/>
                                      </p:to>
                                    </p:set>
                                    <p:animEffect transition="in" filter="fade">
                                      <p:cBhvr>
                                        <p:cTn id="10" dur="1000"/>
                                        <p:tgtEl>
                                          <p:spTgt spid="1118"/>
                                        </p:tgtEl>
                                      </p:cBhvr>
                                    </p:animEffect>
                                  </p:childTnLst>
                                </p:cTn>
                              </p:par>
                              <p:par>
                                <p:cTn id="11" presetID="10" presetClass="entr" presetSubtype="0" fill="hold" nodeType="withEffect">
                                  <p:stCondLst>
                                    <p:cond delay="0"/>
                                  </p:stCondLst>
                                  <p:childTnLst>
                                    <p:set>
                                      <p:cBhvr>
                                        <p:cTn id="12" dur="1" fill="hold">
                                          <p:stCondLst>
                                            <p:cond delay="0"/>
                                          </p:stCondLst>
                                        </p:cTn>
                                        <p:tgtEl>
                                          <p:spTgt spid="1119"/>
                                        </p:tgtEl>
                                        <p:attrNameLst>
                                          <p:attrName>style.visibility</p:attrName>
                                        </p:attrNameLst>
                                      </p:cBhvr>
                                      <p:to>
                                        <p:strVal val="visible"/>
                                      </p:to>
                                    </p:set>
                                    <p:animEffect transition="in" filter="fade">
                                      <p:cBhvr>
                                        <p:cTn id="13" dur="1000"/>
                                        <p:tgtEl>
                                          <p:spTgt spid="1119"/>
                                        </p:tgtEl>
                                      </p:cBhvr>
                                    </p:animEffect>
                                  </p:childTnLst>
                                </p:cTn>
                              </p:par>
                              <p:par>
                                <p:cTn id="14" presetID="10" presetClass="entr" presetSubtype="0" fill="hold" nodeType="withEffect">
                                  <p:stCondLst>
                                    <p:cond delay="0"/>
                                  </p:stCondLst>
                                  <p:childTnLst>
                                    <p:set>
                                      <p:cBhvr>
                                        <p:cTn id="15" dur="1" fill="hold">
                                          <p:stCondLst>
                                            <p:cond delay="0"/>
                                          </p:stCondLst>
                                        </p:cTn>
                                        <p:tgtEl>
                                          <p:spTgt spid="1144"/>
                                        </p:tgtEl>
                                        <p:attrNameLst>
                                          <p:attrName>style.visibility</p:attrName>
                                        </p:attrNameLst>
                                      </p:cBhvr>
                                      <p:to>
                                        <p:strVal val="visible"/>
                                      </p:to>
                                    </p:set>
                                    <p:animEffect transition="in" filter="fade">
                                      <p:cBhvr>
                                        <p:cTn id="16" dur="1000"/>
                                        <p:tgtEl>
                                          <p:spTgt spid="1144"/>
                                        </p:tgtEl>
                                      </p:cBhvr>
                                    </p:animEffect>
                                  </p:childTnLst>
                                </p:cTn>
                              </p:par>
                              <p:par>
                                <p:cTn id="17" presetID="10" presetClass="entr" presetSubtype="0" fill="hold" nodeType="withEffect">
                                  <p:stCondLst>
                                    <p:cond delay="0"/>
                                  </p:stCondLst>
                                  <p:childTnLst>
                                    <p:set>
                                      <p:cBhvr>
                                        <p:cTn id="18" dur="1" fill="hold">
                                          <p:stCondLst>
                                            <p:cond delay="0"/>
                                          </p:stCondLst>
                                        </p:cTn>
                                        <p:tgtEl>
                                          <p:spTgt spid="1120"/>
                                        </p:tgtEl>
                                        <p:attrNameLst>
                                          <p:attrName>style.visibility</p:attrName>
                                        </p:attrNameLst>
                                      </p:cBhvr>
                                      <p:to>
                                        <p:strVal val="visible"/>
                                      </p:to>
                                    </p:set>
                                    <p:animEffect transition="in" filter="fade">
                                      <p:cBhvr>
                                        <p:cTn id="19" dur="1000"/>
                                        <p:tgtEl>
                                          <p:spTgt spid="1120"/>
                                        </p:tgtEl>
                                      </p:cBhvr>
                                    </p:animEffect>
                                  </p:childTnLst>
                                </p:cTn>
                              </p:par>
                              <p:par>
                                <p:cTn id="20" presetID="10" presetClass="entr" presetSubtype="0" fill="hold" nodeType="withEffect">
                                  <p:stCondLst>
                                    <p:cond delay="0"/>
                                  </p:stCondLst>
                                  <p:childTnLst>
                                    <p:set>
                                      <p:cBhvr>
                                        <p:cTn id="21" dur="1" fill="hold">
                                          <p:stCondLst>
                                            <p:cond delay="0"/>
                                          </p:stCondLst>
                                        </p:cTn>
                                        <p:tgtEl>
                                          <p:spTgt spid="1125"/>
                                        </p:tgtEl>
                                        <p:attrNameLst>
                                          <p:attrName>style.visibility</p:attrName>
                                        </p:attrNameLst>
                                      </p:cBhvr>
                                      <p:to>
                                        <p:strVal val="visible"/>
                                      </p:to>
                                    </p:set>
                                    <p:animEffect transition="in" filter="fade">
                                      <p:cBhvr>
                                        <p:cTn id="22" dur="1000"/>
                                        <p:tgtEl>
                                          <p:spTgt spid="1125"/>
                                        </p:tgtEl>
                                      </p:cBhvr>
                                    </p:animEffect>
                                  </p:childTnLst>
                                </p:cTn>
                              </p:par>
                              <p:par>
                                <p:cTn id="23" presetID="10" presetClass="entr" presetSubtype="0" fill="hold" nodeType="withEffect">
                                  <p:stCondLst>
                                    <p:cond delay="0"/>
                                  </p:stCondLst>
                                  <p:childTnLst>
                                    <p:set>
                                      <p:cBhvr>
                                        <p:cTn id="24" dur="1" fill="hold">
                                          <p:stCondLst>
                                            <p:cond delay="0"/>
                                          </p:stCondLst>
                                        </p:cTn>
                                        <p:tgtEl>
                                          <p:spTgt spid="1126"/>
                                        </p:tgtEl>
                                        <p:attrNameLst>
                                          <p:attrName>style.visibility</p:attrName>
                                        </p:attrNameLst>
                                      </p:cBhvr>
                                      <p:to>
                                        <p:strVal val="visible"/>
                                      </p:to>
                                    </p:set>
                                    <p:animEffect transition="in" filter="fade">
                                      <p:cBhvr>
                                        <p:cTn id="25" dur="1000"/>
                                        <p:tgtEl>
                                          <p:spTgt spid="1126"/>
                                        </p:tgtEl>
                                      </p:cBhvr>
                                    </p:animEffect>
                                  </p:childTnLst>
                                </p:cTn>
                              </p:par>
                              <p:par>
                                <p:cTn id="26" presetID="10" presetClass="entr" presetSubtype="0" fill="hold" nodeType="withEffect">
                                  <p:stCondLst>
                                    <p:cond delay="0"/>
                                  </p:stCondLst>
                                  <p:childTnLst>
                                    <p:set>
                                      <p:cBhvr>
                                        <p:cTn id="27" dur="1" fill="hold">
                                          <p:stCondLst>
                                            <p:cond delay="0"/>
                                          </p:stCondLst>
                                        </p:cTn>
                                        <p:tgtEl>
                                          <p:spTgt spid="1145"/>
                                        </p:tgtEl>
                                        <p:attrNameLst>
                                          <p:attrName>style.visibility</p:attrName>
                                        </p:attrNameLst>
                                      </p:cBhvr>
                                      <p:to>
                                        <p:strVal val="visible"/>
                                      </p:to>
                                    </p:set>
                                    <p:animEffect transition="in" filter="fade">
                                      <p:cBhvr>
                                        <p:cTn id="28" dur="1000"/>
                                        <p:tgtEl>
                                          <p:spTgt spid="1145"/>
                                        </p:tgtEl>
                                      </p:cBhvr>
                                    </p:animEffect>
                                  </p:childTnLst>
                                </p:cTn>
                              </p:par>
                              <p:par>
                                <p:cTn id="29" presetID="10" presetClass="entr" presetSubtype="0" fill="hold" nodeType="withEffect">
                                  <p:stCondLst>
                                    <p:cond delay="0"/>
                                  </p:stCondLst>
                                  <p:childTnLst>
                                    <p:set>
                                      <p:cBhvr>
                                        <p:cTn id="30" dur="1" fill="hold">
                                          <p:stCondLst>
                                            <p:cond delay="0"/>
                                          </p:stCondLst>
                                        </p:cTn>
                                        <p:tgtEl>
                                          <p:spTgt spid="1134"/>
                                        </p:tgtEl>
                                        <p:attrNameLst>
                                          <p:attrName>style.visibility</p:attrName>
                                        </p:attrNameLst>
                                      </p:cBhvr>
                                      <p:to>
                                        <p:strVal val="visible"/>
                                      </p:to>
                                    </p:set>
                                    <p:animEffect transition="in" filter="fade">
                                      <p:cBhvr>
                                        <p:cTn id="31" dur="1000"/>
                                        <p:tgtEl>
                                          <p:spTgt spid="1134"/>
                                        </p:tgtEl>
                                      </p:cBhvr>
                                    </p:animEffect>
                                  </p:childTnLst>
                                </p:cTn>
                              </p:par>
                              <p:par>
                                <p:cTn id="32" presetID="10" presetClass="entr" presetSubtype="0" fill="hold" nodeType="withEffect">
                                  <p:stCondLst>
                                    <p:cond delay="0"/>
                                  </p:stCondLst>
                                  <p:childTnLst>
                                    <p:set>
                                      <p:cBhvr>
                                        <p:cTn id="33" dur="1" fill="hold">
                                          <p:stCondLst>
                                            <p:cond delay="0"/>
                                          </p:stCondLst>
                                        </p:cTn>
                                        <p:tgtEl>
                                          <p:spTgt spid="1135"/>
                                        </p:tgtEl>
                                        <p:attrNameLst>
                                          <p:attrName>style.visibility</p:attrName>
                                        </p:attrNameLst>
                                      </p:cBhvr>
                                      <p:to>
                                        <p:strVal val="visible"/>
                                      </p:to>
                                    </p:set>
                                    <p:animEffect transition="in" filter="fade">
                                      <p:cBhvr>
                                        <p:cTn id="34" dur="1000"/>
                                        <p:tgtEl>
                                          <p:spTgt spid="1135"/>
                                        </p:tgtEl>
                                      </p:cBhvr>
                                    </p:animEffect>
                                  </p:childTnLst>
                                </p:cTn>
                              </p:par>
                              <p:par>
                                <p:cTn id="35" presetID="10" presetClass="entr" presetSubtype="0" fill="hold" nodeType="withEffect">
                                  <p:stCondLst>
                                    <p:cond delay="0"/>
                                  </p:stCondLst>
                                  <p:childTnLst>
                                    <p:set>
                                      <p:cBhvr>
                                        <p:cTn id="36" dur="1" fill="hold">
                                          <p:stCondLst>
                                            <p:cond delay="0"/>
                                          </p:stCondLst>
                                        </p:cTn>
                                        <p:tgtEl>
                                          <p:spTgt spid="1146"/>
                                        </p:tgtEl>
                                        <p:attrNameLst>
                                          <p:attrName>style.visibility</p:attrName>
                                        </p:attrNameLst>
                                      </p:cBhvr>
                                      <p:to>
                                        <p:strVal val="visible"/>
                                      </p:to>
                                    </p:set>
                                    <p:animEffect transition="in" filter="fade">
                                      <p:cBhvr>
                                        <p:cTn id="37" dur="1000"/>
                                        <p:tgtEl>
                                          <p:spTgt spid="1146"/>
                                        </p:tgtEl>
                                      </p:cBhvr>
                                    </p:animEffect>
                                  </p:childTnLst>
                                </p:cTn>
                              </p:par>
                              <p:par>
                                <p:cTn id="38" presetID="10" presetClass="entr" presetSubtype="0" fill="hold" nodeType="withEffect">
                                  <p:stCondLst>
                                    <p:cond delay="0"/>
                                  </p:stCondLst>
                                  <p:childTnLst>
                                    <p:set>
                                      <p:cBhvr>
                                        <p:cTn id="39" dur="1" fill="hold">
                                          <p:stCondLst>
                                            <p:cond delay="0"/>
                                          </p:stCondLst>
                                        </p:cTn>
                                        <p:tgtEl>
                                          <p:spTgt spid="1141"/>
                                        </p:tgtEl>
                                        <p:attrNameLst>
                                          <p:attrName>style.visibility</p:attrName>
                                        </p:attrNameLst>
                                      </p:cBhvr>
                                      <p:to>
                                        <p:strVal val="visible"/>
                                      </p:to>
                                    </p:set>
                                    <p:animEffect transition="in" filter="fade">
                                      <p:cBhvr>
                                        <p:cTn id="40" dur="1000"/>
                                        <p:tgtEl>
                                          <p:spTgt spid="1141"/>
                                        </p:tgtEl>
                                      </p:cBhvr>
                                    </p:animEffect>
                                  </p:childTnLst>
                                </p:cTn>
                              </p:par>
                              <p:par>
                                <p:cTn id="41" presetID="10" presetClass="entr" presetSubtype="0" fill="hold" nodeType="withEffect">
                                  <p:stCondLst>
                                    <p:cond delay="0"/>
                                  </p:stCondLst>
                                  <p:childTnLst>
                                    <p:set>
                                      <p:cBhvr>
                                        <p:cTn id="42" dur="1" fill="hold">
                                          <p:stCondLst>
                                            <p:cond delay="0"/>
                                          </p:stCondLst>
                                        </p:cTn>
                                        <p:tgtEl>
                                          <p:spTgt spid="1142"/>
                                        </p:tgtEl>
                                        <p:attrNameLst>
                                          <p:attrName>style.visibility</p:attrName>
                                        </p:attrNameLst>
                                      </p:cBhvr>
                                      <p:to>
                                        <p:strVal val="visible"/>
                                      </p:to>
                                    </p:set>
                                    <p:animEffect transition="in" filter="fade">
                                      <p:cBhvr>
                                        <p:cTn id="43" dur="1000"/>
                                        <p:tgtEl>
                                          <p:spTgt spid="1142"/>
                                        </p:tgtEl>
                                      </p:cBhvr>
                                    </p:animEffect>
                                  </p:childTnLst>
                                </p:cTn>
                              </p:par>
                              <p:par>
                                <p:cTn id="44" presetID="10" presetClass="entr" presetSubtype="0" fill="hold" nodeType="withEffect">
                                  <p:stCondLst>
                                    <p:cond delay="0"/>
                                  </p:stCondLst>
                                  <p:childTnLst>
                                    <p:set>
                                      <p:cBhvr>
                                        <p:cTn id="45" dur="1" fill="hold">
                                          <p:stCondLst>
                                            <p:cond delay="0"/>
                                          </p:stCondLst>
                                        </p:cTn>
                                        <p:tgtEl>
                                          <p:spTgt spid="1147"/>
                                        </p:tgtEl>
                                        <p:attrNameLst>
                                          <p:attrName>style.visibility</p:attrName>
                                        </p:attrNameLst>
                                      </p:cBhvr>
                                      <p:to>
                                        <p:strVal val="visible"/>
                                      </p:to>
                                    </p:set>
                                    <p:animEffect transition="in" filter="fade">
                                      <p:cBhvr>
                                        <p:cTn id="46" dur="1000"/>
                                        <p:tgtEl>
                                          <p:spTgt spid="114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17"/>
                                        </p:tgtEl>
                                        <p:attrNameLst>
                                          <p:attrName>style.visibility</p:attrName>
                                        </p:attrNameLst>
                                      </p:cBhvr>
                                      <p:to>
                                        <p:strVal val="visible"/>
                                      </p:to>
                                    </p:set>
                                    <p:animEffect transition="in" filter="fade">
                                      <p:cBhvr>
                                        <p:cTn id="51" dur="1000"/>
                                        <p:tgtEl>
                                          <p:spTgt spid="1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27" name="Title 26">
            <a:extLst>
              <a:ext uri="{FF2B5EF4-FFF2-40B4-BE49-F238E27FC236}">
                <a16:creationId xmlns:a16="http://schemas.microsoft.com/office/drawing/2014/main" id="{C7D0A8B4-04E5-73E6-38FD-EC60EB2A43A1}"/>
              </a:ext>
            </a:extLst>
          </p:cNvPr>
          <p:cNvSpPr>
            <a:spLocks noGrp="1"/>
          </p:cNvSpPr>
          <p:nvPr>
            <p:ph type="title" idx="15"/>
          </p:nvPr>
        </p:nvSpPr>
        <p:spPr>
          <a:xfrm>
            <a:off x="351624" y="1793359"/>
            <a:ext cx="2980393" cy="1162500"/>
          </a:xfrm>
        </p:spPr>
        <p:txBody>
          <a:bodyPr/>
          <a:lstStyle/>
          <a:p>
            <a:r>
              <a:rPr lang="en-SG" dirty="0"/>
              <a:t>Definitions &amp; Data Source</a:t>
            </a:r>
          </a:p>
        </p:txBody>
      </p:sp>
      <p:sp>
        <p:nvSpPr>
          <p:cNvPr id="2" name="Title 26">
            <a:extLst>
              <a:ext uri="{FF2B5EF4-FFF2-40B4-BE49-F238E27FC236}">
                <a16:creationId xmlns:a16="http://schemas.microsoft.com/office/drawing/2014/main" id="{91228A55-F2F2-0966-B7A8-39588276EC0B}"/>
              </a:ext>
            </a:extLst>
          </p:cNvPr>
          <p:cNvSpPr txBox="1">
            <a:spLocks/>
          </p:cNvSpPr>
          <p:nvPr/>
        </p:nvSpPr>
        <p:spPr>
          <a:xfrm>
            <a:off x="3372748" y="277091"/>
            <a:ext cx="2398503" cy="11845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SG" dirty="0"/>
              <a:t>Productive</a:t>
            </a:r>
          </a:p>
        </p:txBody>
      </p:sp>
      <p:sp>
        <p:nvSpPr>
          <p:cNvPr id="3" name="Title 26">
            <a:extLst>
              <a:ext uri="{FF2B5EF4-FFF2-40B4-BE49-F238E27FC236}">
                <a16:creationId xmlns:a16="http://schemas.microsoft.com/office/drawing/2014/main" id="{AB78DFE8-A256-4D74-6896-A1D258F8D8ED}"/>
              </a:ext>
            </a:extLst>
          </p:cNvPr>
          <p:cNvSpPr txBox="1">
            <a:spLocks/>
          </p:cNvSpPr>
          <p:nvPr/>
        </p:nvSpPr>
        <p:spPr>
          <a:xfrm>
            <a:off x="6350643" y="277091"/>
            <a:ext cx="2398503" cy="11845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SG" dirty="0"/>
              <a:t>Productive</a:t>
            </a:r>
          </a:p>
        </p:txBody>
      </p:sp>
      <p:sp>
        <p:nvSpPr>
          <p:cNvPr id="4" name="Multiplication Sign 3">
            <a:extLst>
              <a:ext uri="{FF2B5EF4-FFF2-40B4-BE49-F238E27FC236}">
                <a16:creationId xmlns:a16="http://schemas.microsoft.com/office/drawing/2014/main" id="{DB4261D3-A63A-7825-6BA5-B62E31FD50B3}"/>
              </a:ext>
            </a:extLst>
          </p:cNvPr>
          <p:cNvSpPr/>
          <p:nvPr/>
        </p:nvSpPr>
        <p:spPr>
          <a:xfrm>
            <a:off x="7200900" y="0"/>
            <a:ext cx="697988" cy="671946"/>
          </a:xfrm>
          <a:prstGeom prst="mathMultiply">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D7EEDFEF-922B-D13F-DFF4-5E2C0C7225C3}"/>
              </a:ext>
            </a:extLst>
          </p:cNvPr>
          <p:cNvSpPr txBox="1"/>
          <p:nvPr/>
        </p:nvSpPr>
        <p:spPr>
          <a:xfrm>
            <a:off x="4216976" y="-94914"/>
            <a:ext cx="710045" cy="861774"/>
          </a:xfrm>
          <a:prstGeom prst="rect">
            <a:avLst/>
          </a:prstGeom>
          <a:noFill/>
        </p:spPr>
        <p:txBody>
          <a:bodyPr wrap="square">
            <a:spAutoFit/>
          </a:bodyPr>
          <a:lstStyle/>
          <a:p>
            <a:r>
              <a:rPr lang="en-SG" sz="5000" b="1" i="0" dirty="0">
                <a:solidFill>
                  <a:srgbClr val="00B050"/>
                </a:solidFill>
                <a:effectLst/>
                <a:latin typeface="Google Sans"/>
              </a:rPr>
              <a:t>✔</a:t>
            </a:r>
            <a:endParaRPr lang="en-SG" sz="5000" b="1" dirty="0">
              <a:solidFill>
                <a:srgbClr val="00B050"/>
              </a:solidFill>
            </a:endParaRPr>
          </a:p>
        </p:txBody>
      </p:sp>
      <p:sp>
        <p:nvSpPr>
          <p:cNvPr id="7" name="Title 26">
            <a:extLst>
              <a:ext uri="{FF2B5EF4-FFF2-40B4-BE49-F238E27FC236}">
                <a16:creationId xmlns:a16="http://schemas.microsoft.com/office/drawing/2014/main" id="{C7E1CAC6-2BB0-24DD-045F-105CA6807825}"/>
              </a:ext>
            </a:extLst>
          </p:cNvPr>
          <p:cNvSpPr txBox="1">
            <a:spLocks/>
          </p:cNvSpPr>
          <p:nvPr/>
        </p:nvSpPr>
        <p:spPr>
          <a:xfrm>
            <a:off x="3511294" y="2786141"/>
            <a:ext cx="2398503" cy="11845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SG" dirty="0"/>
              <a:t>Fatigue</a:t>
            </a:r>
          </a:p>
        </p:txBody>
      </p:sp>
      <p:sp>
        <p:nvSpPr>
          <p:cNvPr id="8" name="Title 26">
            <a:extLst>
              <a:ext uri="{FF2B5EF4-FFF2-40B4-BE49-F238E27FC236}">
                <a16:creationId xmlns:a16="http://schemas.microsoft.com/office/drawing/2014/main" id="{58D6D8E7-6CCC-DBB5-2651-EE5B54686675}"/>
              </a:ext>
            </a:extLst>
          </p:cNvPr>
          <p:cNvSpPr txBox="1">
            <a:spLocks/>
          </p:cNvSpPr>
          <p:nvPr/>
        </p:nvSpPr>
        <p:spPr>
          <a:xfrm>
            <a:off x="6234545" y="2786141"/>
            <a:ext cx="2653147" cy="11845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SG" dirty="0"/>
              <a:t>Not Fatigue</a:t>
            </a:r>
          </a:p>
        </p:txBody>
      </p:sp>
      <p:sp>
        <p:nvSpPr>
          <p:cNvPr id="9" name="Multiplication Sign 8">
            <a:extLst>
              <a:ext uri="{FF2B5EF4-FFF2-40B4-BE49-F238E27FC236}">
                <a16:creationId xmlns:a16="http://schemas.microsoft.com/office/drawing/2014/main" id="{95E408C2-898E-1A46-7C0A-70594F65C806}"/>
              </a:ext>
            </a:extLst>
          </p:cNvPr>
          <p:cNvSpPr/>
          <p:nvPr/>
        </p:nvSpPr>
        <p:spPr>
          <a:xfrm>
            <a:off x="7339446" y="2509050"/>
            <a:ext cx="697988" cy="671946"/>
          </a:xfrm>
          <a:prstGeom prst="mathMultiply">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69C20DE7-014E-1551-F8F5-A9541DC4ADBF}"/>
              </a:ext>
            </a:extLst>
          </p:cNvPr>
          <p:cNvSpPr txBox="1"/>
          <p:nvPr/>
        </p:nvSpPr>
        <p:spPr>
          <a:xfrm>
            <a:off x="4270664" y="2414136"/>
            <a:ext cx="710045" cy="861774"/>
          </a:xfrm>
          <a:prstGeom prst="rect">
            <a:avLst/>
          </a:prstGeom>
          <a:noFill/>
        </p:spPr>
        <p:txBody>
          <a:bodyPr wrap="square">
            <a:spAutoFit/>
          </a:bodyPr>
          <a:lstStyle/>
          <a:p>
            <a:r>
              <a:rPr lang="en-SG" sz="5000" b="1" i="0" dirty="0">
                <a:solidFill>
                  <a:srgbClr val="00B050"/>
                </a:solidFill>
                <a:effectLst/>
                <a:latin typeface="Google Sans"/>
              </a:rPr>
              <a:t>✔</a:t>
            </a:r>
            <a:endParaRPr lang="en-SG" sz="5000" b="1" dirty="0">
              <a:solidFill>
                <a:srgbClr val="00B050"/>
              </a:solidFill>
            </a:endParaRPr>
          </a:p>
        </p:txBody>
      </p:sp>
      <p:pic>
        <p:nvPicPr>
          <p:cNvPr id="12" name="Picture 11" descr="A person wearing glasses and a green shirt&#10;&#10;Description automatically generated">
            <a:extLst>
              <a:ext uri="{FF2B5EF4-FFF2-40B4-BE49-F238E27FC236}">
                <a16:creationId xmlns:a16="http://schemas.microsoft.com/office/drawing/2014/main" id="{BFC1FEED-C424-E790-25A0-22AE5D47AA6F}"/>
              </a:ext>
            </a:extLst>
          </p:cNvPr>
          <p:cNvPicPr>
            <a:picLocks noChangeAspect="1"/>
          </p:cNvPicPr>
          <p:nvPr/>
        </p:nvPicPr>
        <p:blipFill>
          <a:blip r:embed="rId3"/>
          <a:stretch>
            <a:fillRect/>
          </a:stretch>
        </p:blipFill>
        <p:spPr>
          <a:xfrm rot="16200000">
            <a:off x="7020900" y="1237215"/>
            <a:ext cx="1440000" cy="1080000"/>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782BA6B8-48BA-613E-8CF1-497BF2C31C77}"/>
              </a:ext>
            </a:extLst>
          </p:cNvPr>
          <p:cNvPicPr>
            <a:picLocks noChangeAspect="1"/>
          </p:cNvPicPr>
          <p:nvPr/>
        </p:nvPicPr>
        <p:blipFill>
          <a:blip r:embed="rId4"/>
          <a:stretch>
            <a:fillRect/>
          </a:stretch>
        </p:blipFill>
        <p:spPr>
          <a:xfrm rot="16200000">
            <a:off x="7017109" y="3843314"/>
            <a:ext cx="1440000" cy="1080000"/>
          </a:xfrm>
          <a:prstGeom prst="rect">
            <a:avLst/>
          </a:prstGeom>
        </p:spPr>
      </p:pic>
      <p:pic>
        <p:nvPicPr>
          <p:cNvPr id="16" name="Picture 15" descr="A person with his mouth open&#10;&#10;Description automatically generated">
            <a:extLst>
              <a:ext uri="{FF2B5EF4-FFF2-40B4-BE49-F238E27FC236}">
                <a16:creationId xmlns:a16="http://schemas.microsoft.com/office/drawing/2014/main" id="{2C5BECF5-3D15-D4E2-42C8-3B96058AFA51}"/>
              </a:ext>
            </a:extLst>
          </p:cNvPr>
          <p:cNvPicPr>
            <a:picLocks noChangeAspect="1"/>
          </p:cNvPicPr>
          <p:nvPr/>
        </p:nvPicPr>
        <p:blipFill>
          <a:blip r:embed="rId5"/>
          <a:stretch>
            <a:fillRect/>
          </a:stretch>
        </p:blipFill>
        <p:spPr>
          <a:xfrm rot="16200000">
            <a:off x="3851999" y="3828081"/>
            <a:ext cx="1439999" cy="1080000"/>
          </a:xfrm>
          <a:prstGeom prst="rect">
            <a:avLst/>
          </a:prstGeom>
        </p:spPr>
      </p:pic>
      <p:pic>
        <p:nvPicPr>
          <p:cNvPr id="18" name="Picture 17" descr="A person wearing glasses taking a selfie&#10;&#10;Description automatically generated">
            <a:extLst>
              <a:ext uri="{FF2B5EF4-FFF2-40B4-BE49-F238E27FC236}">
                <a16:creationId xmlns:a16="http://schemas.microsoft.com/office/drawing/2014/main" id="{B8493C16-B4E8-88FF-844C-ECCF4B536947}"/>
              </a:ext>
            </a:extLst>
          </p:cNvPr>
          <p:cNvPicPr>
            <a:picLocks noChangeAspect="1"/>
          </p:cNvPicPr>
          <p:nvPr/>
        </p:nvPicPr>
        <p:blipFill>
          <a:blip r:embed="rId6"/>
          <a:stretch>
            <a:fillRect/>
          </a:stretch>
        </p:blipFill>
        <p:spPr>
          <a:xfrm rot="16200000">
            <a:off x="3835819" y="1237215"/>
            <a:ext cx="1440000" cy="1080000"/>
          </a:xfrm>
          <a:prstGeom prst="rect">
            <a:avLst/>
          </a:prstGeom>
        </p:spPr>
      </p:pic>
      <p:sp>
        <p:nvSpPr>
          <p:cNvPr id="20" name="TextBox 19">
            <a:extLst>
              <a:ext uri="{FF2B5EF4-FFF2-40B4-BE49-F238E27FC236}">
                <a16:creationId xmlns:a16="http://schemas.microsoft.com/office/drawing/2014/main" id="{176557C7-4725-3231-72EF-A1BD2CE4B445}"/>
              </a:ext>
            </a:extLst>
          </p:cNvPr>
          <p:cNvSpPr txBox="1"/>
          <p:nvPr/>
        </p:nvSpPr>
        <p:spPr>
          <a:xfrm>
            <a:off x="615213" y="3014300"/>
            <a:ext cx="2870520" cy="523220"/>
          </a:xfrm>
          <a:prstGeom prst="rect">
            <a:avLst/>
          </a:prstGeom>
          <a:noFill/>
        </p:spPr>
        <p:txBody>
          <a:bodyPr wrap="square">
            <a:spAutoFit/>
          </a:bodyPr>
          <a:lstStyle/>
          <a:p>
            <a:r>
              <a:rPr lang="en-SG" b="1" dirty="0">
                <a:latin typeface="Open Sans" panose="020B0606030504020204" pitchFamily="34" charset="0"/>
                <a:ea typeface="Open Sans" panose="020B0606030504020204" pitchFamily="34" charset="0"/>
                <a:cs typeface="Open Sans" panose="020B0606030504020204" pitchFamily="34" charset="0"/>
              </a:rPr>
              <a:t>Recorded in 720p (1280x720), 16:9, 30fps, mp4</a:t>
            </a:r>
          </a:p>
        </p:txBody>
      </p:sp>
    </p:spTree>
    <p:extLst>
      <p:ext uri="{BB962C8B-B14F-4D97-AF65-F5344CB8AC3E}">
        <p14:creationId xmlns:p14="http://schemas.microsoft.com/office/powerpoint/2010/main" val="611142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86"/>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Processing</a:t>
            </a:r>
            <a:endParaRPr dirty="0"/>
          </a:p>
        </p:txBody>
      </p:sp>
      <p:sp>
        <p:nvSpPr>
          <p:cNvPr id="1815" name="Google Shape;1815;p86"/>
          <p:cNvSpPr/>
          <p:nvPr/>
        </p:nvSpPr>
        <p:spPr>
          <a:xfrm>
            <a:off x="6602235" y="1261607"/>
            <a:ext cx="1835401" cy="1819369"/>
          </a:xfrm>
          <a:custGeom>
            <a:avLst/>
            <a:gdLst/>
            <a:ahLst/>
            <a:cxnLst/>
            <a:rect l="l" t="t" r="r" b="b"/>
            <a:pathLst>
              <a:path w="29063" h="28808" extrusionOk="0">
                <a:moveTo>
                  <a:pt x="14531" y="1"/>
                </a:moveTo>
                <a:cubicBezTo>
                  <a:pt x="14193" y="1"/>
                  <a:pt x="13855" y="130"/>
                  <a:pt x="13596" y="389"/>
                </a:cubicBezTo>
                <a:lnTo>
                  <a:pt x="518" y="13467"/>
                </a:lnTo>
                <a:cubicBezTo>
                  <a:pt x="0" y="13985"/>
                  <a:pt x="0" y="14820"/>
                  <a:pt x="518" y="15338"/>
                </a:cubicBezTo>
                <a:lnTo>
                  <a:pt x="13596" y="28429"/>
                </a:lnTo>
                <a:cubicBezTo>
                  <a:pt x="13855" y="28681"/>
                  <a:pt x="14193" y="28807"/>
                  <a:pt x="14531" y="28807"/>
                </a:cubicBezTo>
                <a:cubicBezTo>
                  <a:pt x="14870" y="28807"/>
                  <a:pt x="15208" y="28681"/>
                  <a:pt x="15466" y="28429"/>
                </a:cubicBezTo>
                <a:lnTo>
                  <a:pt x="28558" y="15338"/>
                </a:lnTo>
                <a:cubicBezTo>
                  <a:pt x="29062" y="14820"/>
                  <a:pt x="29062" y="13985"/>
                  <a:pt x="28558" y="13467"/>
                </a:cubicBezTo>
                <a:lnTo>
                  <a:pt x="15466" y="389"/>
                </a:lnTo>
                <a:cubicBezTo>
                  <a:pt x="15208" y="130"/>
                  <a:pt x="14870" y="1"/>
                  <a:pt x="145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6"/>
          <p:cNvSpPr/>
          <p:nvPr/>
        </p:nvSpPr>
        <p:spPr>
          <a:xfrm>
            <a:off x="7200780" y="1866566"/>
            <a:ext cx="730147" cy="652110"/>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18" name="Google Shape;1818;p86"/>
          <p:cNvSpPr/>
          <p:nvPr/>
        </p:nvSpPr>
        <p:spPr>
          <a:xfrm>
            <a:off x="2671383" y="1261417"/>
            <a:ext cx="1836222" cy="1819559"/>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6"/>
          <p:cNvSpPr/>
          <p:nvPr/>
        </p:nvSpPr>
        <p:spPr>
          <a:xfrm>
            <a:off x="706367" y="1261607"/>
            <a:ext cx="1835401" cy="18193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6"/>
          <p:cNvSpPr/>
          <p:nvPr/>
        </p:nvSpPr>
        <p:spPr>
          <a:xfrm>
            <a:off x="4637219" y="1261417"/>
            <a:ext cx="1835401" cy="1819559"/>
          </a:xfrm>
          <a:custGeom>
            <a:avLst/>
            <a:gdLst/>
            <a:ahLst/>
            <a:cxnLst/>
            <a:rect l="l" t="t" r="r" b="b"/>
            <a:pathLst>
              <a:path w="29063" h="28811" extrusionOk="0">
                <a:moveTo>
                  <a:pt x="14530" y="1"/>
                </a:moveTo>
                <a:cubicBezTo>
                  <a:pt x="14194" y="1"/>
                  <a:pt x="13855" y="127"/>
                  <a:pt x="13597" y="379"/>
                </a:cubicBezTo>
                <a:lnTo>
                  <a:pt x="505" y="13470"/>
                </a:lnTo>
                <a:cubicBezTo>
                  <a:pt x="1" y="13988"/>
                  <a:pt x="1" y="14823"/>
                  <a:pt x="505" y="15341"/>
                </a:cubicBezTo>
                <a:lnTo>
                  <a:pt x="13597" y="28432"/>
                </a:lnTo>
                <a:cubicBezTo>
                  <a:pt x="13855" y="28684"/>
                  <a:pt x="14194" y="28810"/>
                  <a:pt x="14530" y="28810"/>
                </a:cubicBezTo>
                <a:cubicBezTo>
                  <a:pt x="14867" y="28810"/>
                  <a:pt x="15202" y="28684"/>
                  <a:pt x="15454" y="28432"/>
                </a:cubicBezTo>
                <a:lnTo>
                  <a:pt x="28545" y="15341"/>
                </a:lnTo>
                <a:cubicBezTo>
                  <a:pt x="29063" y="14823"/>
                  <a:pt x="29063" y="13988"/>
                  <a:pt x="28545" y="13470"/>
                </a:cubicBezTo>
                <a:lnTo>
                  <a:pt x="15454" y="379"/>
                </a:lnTo>
                <a:cubicBezTo>
                  <a:pt x="15202" y="127"/>
                  <a:pt x="14867" y="1"/>
                  <a:pt x="14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6"/>
          <p:cNvSpPr/>
          <p:nvPr/>
        </p:nvSpPr>
        <p:spPr>
          <a:xfrm>
            <a:off x="5513143" y="2006161"/>
            <a:ext cx="84629" cy="204634"/>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6"/>
          <p:cNvSpPr/>
          <p:nvPr/>
        </p:nvSpPr>
        <p:spPr>
          <a:xfrm>
            <a:off x="2408432" y="2577154"/>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6"/>
          <p:cNvSpPr/>
          <p:nvPr/>
        </p:nvSpPr>
        <p:spPr>
          <a:xfrm>
            <a:off x="4377757" y="2577154"/>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6"/>
          <p:cNvSpPr/>
          <p:nvPr/>
        </p:nvSpPr>
        <p:spPr>
          <a:xfrm>
            <a:off x="6347082" y="2577154"/>
            <a:ext cx="393192" cy="27404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6"/>
          <p:cNvSpPr txBox="1">
            <a:spLocks noGrp="1"/>
          </p:cNvSpPr>
          <p:nvPr>
            <p:ph type="subTitle" idx="1"/>
          </p:nvPr>
        </p:nvSpPr>
        <p:spPr>
          <a:xfrm>
            <a:off x="581891" y="3264369"/>
            <a:ext cx="214196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t>Slice video into frames</a:t>
            </a:r>
            <a:endParaRPr sz="1500" dirty="0"/>
          </a:p>
        </p:txBody>
      </p:sp>
      <p:sp>
        <p:nvSpPr>
          <p:cNvPr id="1832" name="Google Shape;1832;p86"/>
          <p:cNvSpPr txBox="1">
            <a:spLocks noGrp="1"/>
          </p:cNvSpPr>
          <p:nvPr>
            <p:ph type="subTitle" idx="2"/>
          </p:nvPr>
        </p:nvSpPr>
        <p:spPr>
          <a:xfrm>
            <a:off x="891308" y="3729423"/>
            <a:ext cx="14328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endParaRPr dirty="0"/>
          </a:p>
        </p:txBody>
      </p:sp>
      <p:sp>
        <p:nvSpPr>
          <p:cNvPr id="1833" name="Google Shape;1833;p86"/>
          <p:cNvSpPr txBox="1">
            <a:spLocks noGrp="1"/>
          </p:cNvSpPr>
          <p:nvPr>
            <p:ph type="subTitle" idx="3"/>
          </p:nvPr>
        </p:nvSpPr>
        <p:spPr>
          <a:xfrm>
            <a:off x="2541768" y="3263302"/>
            <a:ext cx="2208866"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t>Detect landmarks</a:t>
            </a:r>
            <a:endParaRPr sz="1500" dirty="0"/>
          </a:p>
        </p:txBody>
      </p:sp>
      <p:sp>
        <p:nvSpPr>
          <p:cNvPr id="1834" name="Google Shape;1834;p86"/>
          <p:cNvSpPr txBox="1">
            <a:spLocks noGrp="1"/>
          </p:cNvSpPr>
          <p:nvPr>
            <p:ph type="subTitle" idx="4"/>
          </p:nvPr>
        </p:nvSpPr>
        <p:spPr>
          <a:xfrm>
            <a:off x="2832891" y="3584928"/>
            <a:ext cx="1623861"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There are 468 landmarks within the face_mesh</a:t>
            </a:r>
            <a:endParaRPr dirty="0"/>
          </a:p>
        </p:txBody>
      </p:sp>
      <p:sp>
        <p:nvSpPr>
          <p:cNvPr id="1835" name="Google Shape;1835;p86"/>
          <p:cNvSpPr txBox="1">
            <a:spLocks noGrp="1"/>
          </p:cNvSpPr>
          <p:nvPr>
            <p:ph type="subTitle" idx="5"/>
          </p:nvPr>
        </p:nvSpPr>
        <p:spPr>
          <a:xfrm>
            <a:off x="4456752" y="3264375"/>
            <a:ext cx="2568958"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t>Extract Coordinates</a:t>
            </a:r>
            <a:endParaRPr sz="1500" dirty="0"/>
          </a:p>
        </p:txBody>
      </p:sp>
      <p:sp>
        <p:nvSpPr>
          <p:cNvPr id="1836" name="Google Shape;1836;p86"/>
          <p:cNvSpPr txBox="1">
            <a:spLocks noGrp="1"/>
          </p:cNvSpPr>
          <p:nvPr>
            <p:ph type="subTitle" idx="6"/>
          </p:nvPr>
        </p:nvSpPr>
        <p:spPr>
          <a:xfrm>
            <a:off x="4834007" y="3584928"/>
            <a:ext cx="1813243"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For each landmark, extract its x, y, and z coordinates</a:t>
            </a:r>
            <a:endParaRPr dirty="0"/>
          </a:p>
        </p:txBody>
      </p:sp>
      <p:sp>
        <p:nvSpPr>
          <p:cNvPr id="1837" name="Google Shape;1837;p86"/>
          <p:cNvSpPr txBox="1">
            <a:spLocks noGrp="1"/>
          </p:cNvSpPr>
          <p:nvPr>
            <p:ph type="subTitle" idx="7"/>
          </p:nvPr>
        </p:nvSpPr>
        <p:spPr>
          <a:xfrm>
            <a:off x="6697910" y="3263859"/>
            <a:ext cx="2208866"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t>Classification Model</a:t>
            </a:r>
            <a:endParaRPr sz="1500" dirty="0"/>
          </a:p>
        </p:txBody>
      </p:sp>
      <p:sp>
        <p:nvSpPr>
          <p:cNvPr id="1838" name="Google Shape;1838;p86"/>
          <p:cNvSpPr txBox="1">
            <a:spLocks noGrp="1"/>
          </p:cNvSpPr>
          <p:nvPr>
            <p:ph type="subTitle" idx="8"/>
          </p:nvPr>
        </p:nvSpPr>
        <p:spPr>
          <a:xfrm>
            <a:off x="6806950" y="3584928"/>
            <a:ext cx="2053031"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coordinates are then fed into the machine learning model</a:t>
            </a:r>
            <a:endParaRPr dirty="0"/>
          </a:p>
        </p:txBody>
      </p:sp>
      <p:pic>
        <p:nvPicPr>
          <p:cNvPr id="2" name="Picture 1" descr="A person wearing glasses taking a selfie&#10;&#10;Description automatically generated">
            <a:extLst>
              <a:ext uri="{FF2B5EF4-FFF2-40B4-BE49-F238E27FC236}">
                <a16:creationId xmlns:a16="http://schemas.microsoft.com/office/drawing/2014/main" id="{1FBA4BE4-AD5E-4433-650E-AF57F1C5B576}"/>
              </a:ext>
            </a:extLst>
          </p:cNvPr>
          <p:cNvPicPr>
            <a:picLocks noChangeAspect="1"/>
          </p:cNvPicPr>
          <p:nvPr/>
        </p:nvPicPr>
        <p:blipFill>
          <a:blip r:embed="rId3"/>
          <a:stretch>
            <a:fillRect/>
          </a:stretch>
        </p:blipFill>
        <p:spPr>
          <a:xfrm rot="16200000">
            <a:off x="999510" y="1701526"/>
            <a:ext cx="1062312" cy="796734"/>
          </a:xfrm>
          <a:prstGeom prst="rect">
            <a:avLst/>
          </a:prstGeom>
          <a:ln w="12700">
            <a:solidFill>
              <a:schemeClr val="tx1"/>
            </a:solidFill>
          </a:ln>
        </p:spPr>
      </p:pic>
      <p:pic>
        <p:nvPicPr>
          <p:cNvPr id="5" name="Picture 4" descr="A person wearing glasses taking a selfie&#10;&#10;Description automatically generated">
            <a:extLst>
              <a:ext uri="{FF2B5EF4-FFF2-40B4-BE49-F238E27FC236}">
                <a16:creationId xmlns:a16="http://schemas.microsoft.com/office/drawing/2014/main" id="{6C5A4CB9-3C5A-456D-05C0-4E7D46DF6ADE}"/>
              </a:ext>
            </a:extLst>
          </p:cNvPr>
          <p:cNvPicPr>
            <a:picLocks noChangeAspect="1"/>
          </p:cNvPicPr>
          <p:nvPr/>
        </p:nvPicPr>
        <p:blipFill>
          <a:blip r:embed="rId3"/>
          <a:stretch>
            <a:fillRect/>
          </a:stretch>
        </p:blipFill>
        <p:spPr>
          <a:xfrm rot="16200000">
            <a:off x="1075546" y="1794540"/>
            <a:ext cx="1062312" cy="796734"/>
          </a:xfrm>
          <a:prstGeom prst="rect">
            <a:avLst/>
          </a:prstGeom>
          <a:ln w="12700">
            <a:solidFill>
              <a:schemeClr val="tx1"/>
            </a:solidFill>
          </a:ln>
        </p:spPr>
      </p:pic>
      <p:pic>
        <p:nvPicPr>
          <p:cNvPr id="6" name="Picture 5" descr="A person wearing glasses taking a selfie&#10;&#10;Description automatically generated">
            <a:extLst>
              <a:ext uri="{FF2B5EF4-FFF2-40B4-BE49-F238E27FC236}">
                <a16:creationId xmlns:a16="http://schemas.microsoft.com/office/drawing/2014/main" id="{F46A7FB8-D666-06DB-8F43-912BAC997B25}"/>
              </a:ext>
            </a:extLst>
          </p:cNvPr>
          <p:cNvPicPr>
            <a:picLocks noChangeAspect="1"/>
          </p:cNvPicPr>
          <p:nvPr/>
        </p:nvPicPr>
        <p:blipFill>
          <a:blip r:embed="rId3"/>
          <a:stretch>
            <a:fillRect/>
          </a:stretch>
        </p:blipFill>
        <p:spPr>
          <a:xfrm rot="16200000">
            <a:off x="1194679" y="1904757"/>
            <a:ext cx="1062312" cy="796734"/>
          </a:xfrm>
          <a:prstGeom prst="rect">
            <a:avLst/>
          </a:prstGeom>
          <a:ln w="12700">
            <a:solidFill>
              <a:schemeClr val="tx1"/>
            </a:solidFill>
          </a:ln>
        </p:spPr>
      </p:pic>
      <p:pic>
        <p:nvPicPr>
          <p:cNvPr id="7" name="Picture 6" descr="A person wearing glasses taking a selfie&#10;&#10;Description automatically generated">
            <a:extLst>
              <a:ext uri="{FF2B5EF4-FFF2-40B4-BE49-F238E27FC236}">
                <a16:creationId xmlns:a16="http://schemas.microsoft.com/office/drawing/2014/main" id="{2FF75B34-4CF4-21C6-F229-8E97FE916ADB}"/>
              </a:ext>
            </a:extLst>
          </p:cNvPr>
          <p:cNvPicPr>
            <a:picLocks noChangeAspect="1"/>
          </p:cNvPicPr>
          <p:nvPr/>
        </p:nvPicPr>
        <p:blipFill>
          <a:blip r:embed="rId3"/>
          <a:stretch>
            <a:fillRect/>
          </a:stretch>
        </p:blipFill>
        <p:spPr>
          <a:xfrm rot="16200000">
            <a:off x="1332464" y="2028105"/>
            <a:ext cx="1062312" cy="796734"/>
          </a:xfrm>
          <a:prstGeom prst="rect">
            <a:avLst/>
          </a:prstGeom>
          <a:ln w="12700">
            <a:solidFill>
              <a:schemeClr val="tx1"/>
            </a:solidFill>
          </a:ln>
        </p:spPr>
      </p:pic>
      <p:pic>
        <p:nvPicPr>
          <p:cNvPr id="12" name="Picture 11" descr="A person with a face grid&#10;&#10;Description automatically generated with medium confidence">
            <a:extLst>
              <a:ext uri="{FF2B5EF4-FFF2-40B4-BE49-F238E27FC236}">
                <a16:creationId xmlns:a16="http://schemas.microsoft.com/office/drawing/2014/main" id="{7822B861-D457-DE9E-AC7A-3F4331559ACE}"/>
              </a:ext>
            </a:extLst>
          </p:cNvPr>
          <p:cNvPicPr>
            <a:picLocks noChangeAspect="1"/>
          </p:cNvPicPr>
          <p:nvPr/>
        </p:nvPicPr>
        <p:blipFill>
          <a:blip r:embed="rId4"/>
          <a:stretch>
            <a:fillRect/>
          </a:stretch>
        </p:blipFill>
        <p:spPr>
          <a:xfrm>
            <a:off x="3008626" y="1383787"/>
            <a:ext cx="1180381" cy="1573841"/>
          </a:xfrm>
          <a:prstGeom prst="rect">
            <a:avLst/>
          </a:prstGeom>
        </p:spPr>
      </p:pic>
      <p:pic>
        <p:nvPicPr>
          <p:cNvPr id="14" name="Graphic 13" descr="Table with solid fill">
            <a:extLst>
              <a:ext uri="{FF2B5EF4-FFF2-40B4-BE49-F238E27FC236}">
                <a16:creationId xmlns:a16="http://schemas.microsoft.com/office/drawing/2014/main" id="{72B1138F-D2EF-B6DD-F638-5CEBE1FC14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96396" y="1753595"/>
            <a:ext cx="914400" cy="914400"/>
          </a:xfrm>
          <a:prstGeom prst="rect">
            <a:avLst/>
          </a:prstGeom>
        </p:spPr>
      </p:pic>
    </p:spTree>
    <p:extLst>
      <p:ext uri="{BB962C8B-B14F-4D97-AF65-F5344CB8AC3E}">
        <p14:creationId xmlns:p14="http://schemas.microsoft.com/office/powerpoint/2010/main" val="60238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14"/>
                                        </p:tgtEl>
                                        <p:attrNameLst>
                                          <p:attrName>style.visibility</p:attrName>
                                        </p:attrNameLst>
                                      </p:cBhvr>
                                      <p:to>
                                        <p:strVal val="visible"/>
                                      </p:to>
                                    </p:set>
                                    <p:anim calcmode="lin" valueType="num">
                                      <p:cBhvr additive="base">
                                        <p:cTn id="7" dur="1000"/>
                                        <p:tgtEl>
                                          <p:spTgt spid="181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1"/>
                                        </p:tgtEl>
                                        <p:attrNameLst>
                                          <p:attrName>style.visibility</p:attrName>
                                        </p:attrNameLst>
                                      </p:cBhvr>
                                      <p:to>
                                        <p:strVal val="visible"/>
                                      </p:to>
                                    </p:set>
                                    <p:animEffect transition="in" filter="fade">
                                      <p:cBhvr>
                                        <p:cTn id="12" dur="1000"/>
                                        <p:tgtEl>
                                          <p:spTgt spid="1821"/>
                                        </p:tgtEl>
                                      </p:cBhvr>
                                    </p:animEffect>
                                  </p:childTnLst>
                                </p:cTn>
                              </p:par>
                              <p:par>
                                <p:cTn id="13" presetID="10" presetClass="entr" presetSubtype="0" fill="hold" nodeType="withEffect">
                                  <p:stCondLst>
                                    <p:cond delay="0"/>
                                  </p:stCondLst>
                                  <p:childTnLst>
                                    <p:set>
                                      <p:cBhvr>
                                        <p:cTn id="14" dur="1" fill="hold">
                                          <p:stCondLst>
                                            <p:cond delay="0"/>
                                          </p:stCondLst>
                                        </p:cTn>
                                        <p:tgtEl>
                                          <p:spTgt spid="1831"/>
                                        </p:tgtEl>
                                        <p:attrNameLst>
                                          <p:attrName>style.visibility</p:attrName>
                                        </p:attrNameLst>
                                      </p:cBhvr>
                                      <p:to>
                                        <p:strVal val="visible"/>
                                      </p:to>
                                    </p:set>
                                    <p:animEffect transition="in" filter="fade">
                                      <p:cBhvr>
                                        <p:cTn id="15" dur="1000"/>
                                        <p:tgtEl>
                                          <p:spTgt spid="1831"/>
                                        </p:tgtEl>
                                      </p:cBhvr>
                                    </p:animEffect>
                                  </p:childTnLst>
                                </p:cTn>
                              </p:par>
                              <p:par>
                                <p:cTn id="16" presetID="10" presetClass="entr" presetSubtype="0" fill="hold" nodeType="withEffect">
                                  <p:stCondLst>
                                    <p:cond delay="0"/>
                                  </p:stCondLst>
                                  <p:childTnLst>
                                    <p:set>
                                      <p:cBhvr>
                                        <p:cTn id="17" dur="1" fill="hold">
                                          <p:stCondLst>
                                            <p:cond delay="0"/>
                                          </p:stCondLst>
                                        </p:cTn>
                                        <p:tgtEl>
                                          <p:spTgt spid="1832"/>
                                        </p:tgtEl>
                                        <p:attrNameLst>
                                          <p:attrName>style.visibility</p:attrName>
                                        </p:attrNameLst>
                                      </p:cBhvr>
                                      <p:to>
                                        <p:strVal val="visible"/>
                                      </p:to>
                                    </p:set>
                                    <p:animEffect transition="in" filter="fade">
                                      <p:cBhvr>
                                        <p:cTn id="18" dur="1000"/>
                                        <p:tgtEl>
                                          <p:spTgt spid="18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28"/>
                                        </p:tgtEl>
                                        <p:attrNameLst>
                                          <p:attrName>style.visibility</p:attrName>
                                        </p:attrNameLst>
                                      </p:cBhvr>
                                      <p:to>
                                        <p:strVal val="visible"/>
                                      </p:to>
                                    </p:set>
                                    <p:animEffect transition="in" filter="fade">
                                      <p:cBhvr>
                                        <p:cTn id="23" dur="1000"/>
                                        <p:tgtEl>
                                          <p:spTgt spid="18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18"/>
                                        </p:tgtEl>
                                        <p:attrNameLst>
                                          <p:attrName>style.visibility</p:attrName>
                                        </p:attrNameLst>
                                      </p:cBhvr>
                                      <p:to>
                                        <p:strVal val="visible"/>
                                      </p:to>
                                    </p:set>
                                    <p:animEffect transition="in" filter="fade">
                                      <p:cBhvr>
                                        <p:cTn id="28" dur="1000"/>
                                        <p:tgtEl>
                                          <p:spTgt spid="1818"/>
                                        </p:tgtEl>
                                      </p:cBhvr>
                                    </p:animEffect>
                                  </p:childTnLst>
                                </p:cTn>
                              </p:par>
                              <p:par>
                                <p:cTn id="29" presetID="10" presetClass="entr" presetSubtype="0" fill="hold" nodeType="withEffect">
                                  <p:stCondLst>
                                    <p:cond delay="0"/>
                                  </p:stCondLst>
                                  <p:childTnLst>
                                    <p:set>
                                      <p:cBhvr>
                                        <p:cTn id="30" dur="1" fill="hold">
                                          <p:stCondLst>
                                            <p:cond delay="0"/>
                                          </p:stCondLst>
                                        </p:cTn>
                                        <p:tgtEl>
                                          <p:spTgt spid="1833"/>
                                        </p:tgtEl>
                                        <p:attrNameLst>
                                          <p:attrName>style.visibility</p:attrName>
                                        </p:attrNameLst>
                                      </p:cBhvr>
                                      <p:to>
                                        <p:strVal val="visible"/>
                                      </p:to>
                                    </p:set>
                                    <p:animEffect transition="in" filter="fade">
                                      <p:cBhvr>
                                        <p:cTn id="31" dur="1000"/>
                                        <p:tgtEl>
                                          <p:spTgt spid="1833"/>
                                        </p:tgtEl>
                                      </p:cBhvr>
                                    </p:animEffect>
                                  </p:childTnLst>
                                </p:cTn>
                              </p:par>
                              <p:par>
                                <p:cTn id="32" presetID="10" presetClass="entr" presetSubtype="0" fill="hold" nodeType="withEffect">
                                  <p:stCondLst>
                                    <p:cond delay="0"/>
                                  </p:stCondLst>
                                  <p:childTnLst>
                                    <p:set>
                                      <p:cBhvr>
                                        <p:cTn id="33" dur="1" fill="hold">
                                          <p:stCondLst>
                                            <p:cond delay="0"/>
                                          </p:stCondLst>
                                        </p:cTn>
                                        <p:tgtEl>
                                          <p:spTgt spid="1834"/>
                                        </p:tgtEl>
                                        <p:attrNameLst>
                                          <p:attrName>style.visibility</p:attrName>
                                        </p:attrNameLst>
                                      </p:cBhvr>
                                      <p:to>
                                        <p:strVal val="visible"/>
                                      </p:to>
                                    </p:set>
                                    <p:animEffect transition="in" filter="fade">
                                      <p:cBhvr>
                                        <p:cTn id="34" dur="1000"/>
                                        <p:tgtEl>
                                          <p:spTgt spid="183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29"/>
                                        </p:tgtEl>
                                        <p:attrNameLst>
                                          <p:attrName>style.visibility</p:attrName>
                                        </p:attrNameLst>
                                      </p:cBhvr>
                                      <p:to>
                                        <p:strVal val="visible"/>
                                      </p:to>
                                    </p:set>
                                    <p:animEffect transition="in" filter="fade">
                                      <p:cBhvr>
                                        <p:cTn id="39" dur="1000"/>
                                        <p:tgtEl>
                                          <p:spTgt spid="18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824"/>
                                        </p:tgtEl>
                                        <p:attrNameLst>
                                          <p:attrName>style.visibility</p:attrName>
                                        </p:attrNameLst>
                                      </p:cBhvr>
                                      <p:to>
                                        <p:strVal val="visible"/>
                                      </p:to>
                                    </p:set>
                                    <p:animEffect transition="in" filter="fade">
                                      <p:cBhvr>
                                        <p:cTn id="44" dur="1000"/>
                                        <p:tgtEl>
                                          <p:spTgt spid="1824"/>
                                        </p:tgtEl>
                                      </p:cBhvr>
                                    </p:animEffect>
                                  </p:childTnLst>
                                </p:cTn>
                              </p:par>
                              <p:par>
                                <p:cTn id="45" presetID="10" presetClass="entr" presetSubtype="0" fill="hold" nodeType="withEffect">
                                  <p:stCondLst>
                                    <p:cond delay="0"/>
                                  </p:stCondLst>
                                  <p:childTnLst>
                                    <p:set>
                                      <p:cBhvr>
                                        <p:cTn id="46" dur="1" fill="hold">
                                          <p:stCondLst>
                                            <p:cond delay="0"/>
                                          </p:stCondLst>
                                        </p:cTn>
                                        <p:tgtEl>
                                          <p:spTgt spid="1826"/>
                                        </p:tgtEl>
                                        <p:attrNameLst>
                                          <p:attrName>style.visibility</p:attrName>
                                        </p:attrNameLst>
                                      </p:cBhvr>
                                      <p:to>
                                        <p:strVal val="visible"/>
                                      </p:to>
                                    </p:set>
                                    <p:animEffect transition="in" filter="fade">
                                      <p:cBhvr>
                                        <p:cTn id="47" dur="1000"/>
                                        <p:tgtEl>
                                          <p:spTgt spid="1826"/>
                                        </p:tgtEl>
                                      </p:cBhvr>
                                    </p:animEffect>
                                  </p:childTnLst>
                                </p:cTn>
                              </p:par>
                              <p:par>
                                <p:cTn id="48" presetID="10" presetClass="entr" presetSubtype="0" fill="hold" nodeType="withEffect">
                                  <p:stCondLst>
                                    <p:cond delay="0"/>
                                  </p:stCondLst>
                                  <p:childTnLst>
                                    <p:set>
                                      <p:cBhvr>
                                        <p:cTn id="49" dur="1" fill="hold">
                                          <p:stCondLst>
                                            <p:cond delay="0"/>
                                          </p:stCondLst>
                                        </p:cTn>
                                        <p:tgtEl>
                                          <p:spTgt spid="1835"/>
                                        </p:tgtEl>
                                        <p:attrNameLst>
                                          <p:attrName>style.visibility</p:attrName>
                                        </p:attrNameLst>
                                      </p:cBhvr>
                                      <p:to>
                                        <p:strVal val="visible"/>
                                      </p:to>
                                    </p:set>
                                    <p:animEffect transition="in" filter="fade">
                                      <p:cBhvr>
                                        <p:cTn id="50" dur="1000"/>
                                        <p:tgtEl>
                                          <p:spTgt spid="1835"/>
                                        </p:tgtEl>
                                      </p:cBhvr>
                                    </p:animEffect>
                                  </p:childTnLst>
                                </p:cTn>
                              </p:par>
                              <p:par>
                                <p:cTn id="51" presetID="10" presetClass="entr" presetSubtype="0" fill="hold" nodeType="withEffect">
                                  <p:stCondLst>
                                    <p:cond delay="0"/>
                                  </p:stCondLst>
                                  <p:childTnLst>
                                    <p:set>
                                      <p:cBhvr>
                                        <p:cTn id="52" dur="1" fill="hold">
                                          <p:stCondLst>
                                            <p:cond delay="0"/>
                                          </p:stCondLst>
                                        </p:cTn>
                                        <p:tgtEl>
                                          <p:spTgt spid="1836"/>
                                        </p:tgtEl>
                                        <p:attrNameLst>
                                          <p:attrName>style.visibility</p:attrName>
                                        </p:attrNameLst>
                                      </p:cBhvr>
                                      <p:to>
                                        <p:strVal val="visible"/>
                                      </p:to>
                                    </p:set>
                                    <p:animEffect transition="in" filter="fade">
                                      <p:cBhvr>
                                        <p:cTn id="53" dur="1000"/>
                                        <p:tgtEl>
                                          <p:spTgt spid="18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830"/>
                                        </p:tgtEl>
                                        <p:attrNameLst>
                                          <p:attrName>style.visibility</p:attrName>
                                        </p:attrNameLst>
                                      </p:cBhvr>
                                      <p:to>
                                        <p:strVal val="visible"/>
                                      </p:to>
                                    </p:set>
                                    <p:animEffect transition="in" filter="fade">
                                      <p:cBhvr>
                                        <p:cTn id="58" dur="1000"/>
                                        <p:tgtEl>
                                          <p:spTgt spid="183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815"/>
                                        </p:tgtEl>
                                        <p:attrNameLst>
                                          <p:attrName>style.visibility</p:attrName>
                                        </p:attrNameLst>
                                      </p:cBhvr>
                                      <p:to>
                                        <p:strVal val="visible"/>
                                      </p:to>
                                    </p:set>
                                    <p:animEffect transition="in" filter="fade">
                                      <p:cBhvr>
                                        <p:cTn id="63" dur="1000"/>
                                        <p:tgtEl>
                                          <p:spTgt spid="1815"/>
                                        </p:tgtEl>
                                      </p:cBhvr>
                                    </p:animEffect>
                                  </p:childTnLst>
                                </p:cTn>
                              </p:par>
                              <p:par>
                                <p:cTn id="64" presetID="10" presetClass="entr" presetSubtype="0" fill="hold" nodeType="withEffect">
                                  <p:stCondLst>
                                    <p:cond delay="0"/>
                                  </p:stCondLst>
                                  <p:childTnLst>
                                    <p:set>
                                      <p:cBhvr>
                                        <p:cTn id="65" dur="1" fill="hold">
                                          <p:stCondLst>
                                            <p:cond delay="0"/>
                                          </p:stCondLst>
                                        </p:cTn>
                                        <p:tgtEl>
                                          <p:spTgt spid="1817"/>
                                        </p:tgtEl>
                                        <p:attrNameLst>
                                          <p:attrName>style.visibility</p:attrName>
                                        </p:attrNameLst>
                                      </p:cBhvr>
                                      <p:to>
                                        <p:strVal val="visible"/>
                                      </p:to>
                                    </p:set>
                                    <p:animEffect transition="in" filter="fade">
                                      <p:cBhvr>
                                        <p:cTn id="66" dur="1000"/>
                                        <p:tgtEl>
                                          <p:spTgt spid="1817"/>
                                        </p:tgtEl>
                                      </p:cBhvr>
                                    </p:animEffect>
                                  </p:childTnLst>
                                </p:cTn>
                              </p:par>
                              <p:par>
                                <p:cTn id="67" presetID="10" presetClass="entr" presetSubtype="0" fill="hold" nodeType="withEffect">
                                  <p:stCondLst>
                                    <p:cond delay="0"/>
                                  </p:stCondLst>
                                  <p:childTnLst>
                                    <p:set>
                                      <p:cBhvr>
                                        <p:cTn id="68" dur="1" fill="hold">
                                          <p:stCondLst>
                                            <p:cond delay="0"/>
                                          </p:stCondLst>
                                        </p:cTn>
                                        <p:tgtEl>
                                          <p:spTgt spid="1837"/>
                                        </p:tgtEl>
                                        <p:attrNameLst>
                                          <p:attrName>style.visibility</p:attrName>
                                        </p:attrNameLst>
                                      </p:cBhvr>
                                      <p:to>
                                        <p:strVal val="visible"/>
                                      </p:to>
                                    </p:set>
                                    <p:animEffect transition="in" filter="fade">
                                      <p:cBhvr>
                                        <p:cTn id="69" dur="1000"/>
                                        <p:tgtEl>
                                          <p:spTgt spid="1837"/>
                                        </p:tgtEl>
                                      </p:cBhvr>
                                    </p:animEffect>
                                  </p:childTnLst>
                                </p:cTn>
                              </p:par>
                              <p:par>
                                <p:cTn id="70" presetID="10" presetClass="entr" presetSubtype="0" fill="hold" nodeType="withEffect">
                                  <p:stCondLst>
                                    <p:cond delay="0"/>
                                  </p:stCondLst>
                                  <p:childTnLst>
                                    <p:set>
                                      <p:cBhvr>
                                        <p:cTn id="71" dur="1" fill="hold">
                                          <p:stCondLst>
                                            <p:cond delay="0"/>
                                          </p:stCondLst>
                                        </p:cTn>
                                        <p:tgtEl>
                                          <p:spTgt spid="1838"/>
                                        </p:tgtEl>
                                        <p:attrNameLst>
                                          <p:attrName>style.visibility</p:attrName>
                                        </p:attrNameLst>
                                      </p:cBhvr>
                                      <p:to>
                                        <p:strVal val="visible"/>
                                      </p:to>
                                    </p:set>
                                    <p:animEffect transition="in" filter="fade">
                                      <p:cBhvr>
                                        <p:cTn id="72" dur="1000"/>
                                        <p:tgtEl>
                                          <p:spTgt spid="1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2ADE-85DA-791F-450D-08E6D5C87055}"/>
              </a:ext>
            </a:extLst>
          </p:cNvPr>
          <p:cNvSpPr>
            <a:spLocks noGrp="1"/>
          </p:cNvSpPr>
          <p:nvPr>
            <p:ph type="title"/>
          </p:nvPr>
        </p:nvSpPr>
        <p:spPr/>
        <p:txBody>
          <a:bodyPr/>
          <a:lstStyle/>
          <a:p>
            <a:r>
              <a:rPr lang="en-SG" dirty="0"/>
              <a:t>“Ridge Classifier” was selected as the final model</a:t>
            </a:r>
          </a:p>
        </p:txBody>
      </p:sp>
      <p:graphicFrame>
        <p:nvGraphicFramePr>
          <p:cNvPr id="3" name="Table 2">
            <a:extLst>
              <a:ext uri="{FF2B5EF4-FFF2-40B4-BE49-F238E27FC236}">
                <a16:creationId xmlns:a16="http://schemas.microsoft.com/office/drawing/2014/main" id="{221EEAB4-AEA2-AEDE-4547-26F80B16B558}"/>
              </a:ext>
            </a:extLst>
          </p:cNvPr>
          <p:cNvGraphicFramePr>
            <a:graphicFrameLocks noGrp="1"/>
          </p:cNvGraphicFramePr>
          <p:nvPr>
            <p:extLst>
              <p:ext uri="{D42A27DB-BD31-4B8C-83A1-F6EECF244321}">
                <p14:modId xmlns:p14="http://schemas.microsoft.com/office/powerpoint/2010/main" val="371248004"/>
              </p:ext>
            </p:extLst>
          </p:nvPr>
        </p:nvGraphicFramePr>
        <p:xfrm>
          <a:off x="225213" y="1363199"/>
          <a:ext cx="8693573" cy="2839720"/>
        </p:xfrm>
        <a:graphic>
          <a:graphicData uri="http://schemas.openxmlformats.org/drawingml/2006/table">
            <a:tbl>
              <a:tblPr firstRow="1" bandRow="1">
                <a:tableStyleId>{F9BC9C57-E1A0-43B9-9D58-33B1862DB080}</a:tableStyleId>
              </a:tblPr>
              <a:tblGrid>
                <a:gridCol w="1205573">
                  <a:extLst>
                    <a:ext uri="{9D8B030D-6E8A-4147-A177-3AD203B41FA5}">
                      <a16:colId xmlns:a16="http://schemas.microsoft.com/office/drawing/2014/main" val="2344469327"/>
                    </a:ext>
                  </a:extLst>
                </a:gridCol>
                <a:gridCol w="936000">
                  <a:extLst>
                    <a:ext uri="{9D8B030D-6E8A-4147-A177-3AD203B41FA5}">
                      <a16:colId xmlns:a16="http://schemas.microsoft.com/office/drawing/2014/main" val="4091682989"/>
                    </a:ext>
                  </a:extLst>
                </a:gridCol>
                <a:gridCol w="936000">
                  <a:extLst>
                    <a:ext uri="{9D8B030D-6E8A-4147-A177-3AD203B41FA5}">
                      <a16:colId xmlns:a16="http://schemas.microsoft.com/office/drawing/2014/main" val="300859488"/>
                    </a:ext>
                  </a:extLst>
                </a:gridCol>
                <a:gridCol w="936000">
                  <a:extLst>
                    <a:ext uri="{9D8B030D-6E8A-4147-A177-3AD203B41FA5}">
                      <a16:colId xmlns:a16="http://schemas.microsoft.com/office/drawing/2014/main" val="1036133615"/>
                    </a:ext>
                  </a:extLst>
                </a:gridCol>
                <a:gridCol w="936000">
                  <a:extLst>
                    <a:ext uri="{9D8B030D-6E8A-4147-A177-3AD203B41FA5}">
                      <a16:colId xmlns:a16="http://schemas.microsoft.com/office/drawing/2014/main" val="1401600088"/>
                    </a:ext>
                  </a:extLst>
                </a:gridCol>
                <a:gridCol w="936000">
                  <a:extLst>
                    <a:ext uri="{9D8B030D-6E8A-4147-A177-3AD203B41FA5}">
                      <a16:colId xmlns:a16="http://schemas.microsoft.com/office/drawing/2014/main" val="1623447248"/>
                    </a:ext>
                  </a:extLst>
                </a:gridCol>
                <a:gridCol w="936000">
                  <a:extLst>
                    <a:ext uri="{9D8B030D-6E8A-4147-A177-3AD203B41FA5}">
                      <a16:colId xmlns:a16="http://schemas.microsoft.com/office/drawing/2014/main" val="135653921"/>
                    </a:ext>
                  </a:extLst>
                </a:gridCol>
                <a:gridCol w="936000">
                  <a:extLst>
                    <a:ext uri="{9D8B030D-6E8A-4147-A177-3AD203B41FA5}">
                      <a16:colId xmlns:a16="http://schemas.microsoft.com/office/drawing/2014/main" val="1233781782"/>
                    </a:ext>
                  </a:extLst>
                </a:gridCol>
                <a:gridCol w="936000">
                  <a:extLst>
                    <a:ext uri="{9D8B030D-6E8A-4147-A177-3AD203B41FA5}">
                      <a16:colId xmlns:a16="http://schemas.microsoft.com/office/drawing/2014/main" val="1500857223"/>
                    </a:ext>
                  </a:extLst>
                </a:gridCol>
              </a:tblGrid>
              <a:tr h="370840">
                <a:tc rowSpan="2">
                  <a:txBody>
                    <a:bodyPr/>
                    <a:lstStyle/>
                    <a:p>
                      <a:endParaRPr lang="en-SG" sz="1200"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gridSpan="4">
                  <a:txBody>
                    <a:bodyPr/>
                    <a:lstStyle/>
                    <a:p>
                      <a:pPr algn="ctr"/>
                      <a:r>
                        <a:rPr lang="en-SG" sz="1200" b="1" dirty="0">
                          <a:latin typeface="Open Sans" panose="020B0606030504020204" pitchFamily="34" charset="0"/>
                          <a:ea typeface="Open Sans" panose="020B0606030504020204" pitchFamily="34" charset="0"/>
                          <a:cs typeface="Open Sans" panose="020B0606030504020204" pitchFamily="34" charset="0"/>
                        </a:rPr>
                        <a:t>“Productivity”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SG"/>
                    </a:p>
                  </a:txBody>
                  <a:tcPr/>
                </a:tc>
                <a:tc hMerge="1">
                  <a:txBody>
                    <a:bodyPr/>
                    <a:lstStyle/>
                    <a:p>
                      <a:endParaRPr lang="en-SG"/>
                    </a:p>
                  </a:txBody>
                  <a:tcPr/>
                </a:tc>
                <a:tc hMerge="1">
                  <a:txBody>
                    <a:bodyPr/>
                    <a:lstStyle/>
                    <a:p>
                      <a:endParaRPr lang="en-SG" dirty="0"/>
                    </a:p>
                  </a:txBody>
                  <a:tcPr/>
                </a:tc>
                <a:tc gridSpan="4">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1200" b="1" dirty="0">
                          <a:latin typeface="Open Sans" panose="020B0606030504020204" pitchFamily="34" charset="0"/>
                          <a:ea typeface="Open Sans" panose="020B0606030504020204" pitchFamily="34" charset="0"/>
                          <a:cs typeface="Open Sans" panose="020B0606030504020204" pitchFamily="34" charset="0"/>
                        </a:rPr>
                        <a:t>“Fatigue”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SG"/>
                    </a:p>
                  </a:txBody>
                  <a:tcPr/>
                </a:tc>
                <a:tc hMerge="1">
                  <a:txBody>
                    <a:bodyPr/>
                    <a:lstStyle/>
                    <a:p>
                      <a:endParaRPr lang="en-SG"/>
                    </a:p>
                  </a:txBody>
                  <a:tcPr/>
                </a:tc>
                <a:tc hMerge="1">
                  <a:txBody>
                    <a:bodyPr/>
                    <a:lstStyle/>
                    <a:p>
                      <a:endParaRPr lang="en-SG" dirty="0"/>
                    </a:p>
                  </a:txBody>
                  <a:tcPr/>
                </a:tc>
                <a:extLst>
                  <a:ext uri="{0D108BD9-81ED-4DB2-BD59-A6C34878D82A}">
                    <a16:rowId xmlns:a16="http://schemas.microsoft.com/office/drawing/2014/main" val="2232796030"/>
                  </a:ext>
                </a:extLst>
              </a:tr>
              <a:tr h="370840">
                <a:tc vMerge="1">
                  <a:txBody>
                    <a:bodyPr/>
                    <a:lstStyle/>
                    <a:p>
                      <a:endParaRPr lang="en-SG" b="1" dirty="0"/>
                    </a:p>
                  </a:txBody>
                  <a:tcPr/>
                </a:tc>
                <a:tc>
                  <a:txBody>
                    <a:bodyPr/>
                    <a:lstStyle/>
                    <a:p>
                      <a:r>
                        <a:rPr lang="en-SG" sz="1200" dirty="0">
                          <a:latin typeface="Open Sans" panose="020B0606030504020204" pitchFamily="34" charset="0"/>
                          <a:ea typeface="Open Sans" panose="020B0606030504020204" pitchFamily="34" charset="0"/>
                          <a:cs typeface="Open Sans" panose="020B0606030504020204" pitchFamily="34" charset="0"/>
                        </a:rPr>
                        <a:t>Accuracy (Train)</a:t>
                      </a: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200" dirty="0">
                          <a:latin typeface="Open Sans" panose="020B0606030504020204" pitchFamily="34" charset="0"/>
                          <a:ea typeface="Open Sans" panose="020B0606030504020204" pitchFamily="34" charset="0"/>
                          <a:cs typeface="Open Sans" panose="020B0606030504020204" pitchFamily="34" charset="0"/>
                        </a:rPr>
                        <a:t>Accuracy (Test)</a:t>
                      </a:r>
                    </a:p>
                  </a:txBody>
                  <a:tcPr/>
                </a:tc>
                <a:tc>
                  <a:txBody>
                    <a:bodyPr/>
                    <a:lstStyle/>
                    <a:p>
                      <a:r>
                        <a:rPr lang="en-SG" sz="1200" dirty="0">
                          <a:latin typeface="Open Sans" panose="020B0606030504020204" pitchFamily="34" charset="0"/>
                          <a:ea typeface="Open Sans" panose="020B0606030504020204" pitchFamily="34" charset="0"/>
                          <a:cs typeface="Open Sans" panose="020B0606030504020204" pitchFamily="34" charset="0"/>
                        </a:rPr>
                        <a:t>Accuracy (Cross Validation)</a:t>
                      </a:r>
                    </a:p>
                  </a:txBody>
                  <a:tcPr/>
                </a:tc>
                <a:tc>
                  <a:txBody>
                    <a:bodyPr/>
                    <a:lstStyle/>
                    <a:p>
                      <a:r>
                        <a:rPr lang="en-SG" sz="1200" dirty="0">
                          <a:latin typeface="Open Sans" panose="020B0606030504020204" pitchFamily="34" charset="0"/>
                          <a:ea typeface="Open Sans" panose="020B0606030504020204" pitchFamily="34" charset="0"/>
                          <a:cs typeface="Open Sans" panose="020B0606030504020204" pitchFamily="34" charset="0"/>
                        </a:rPr>
                        <a:t>Runtime (sec)</a:t>
                      </a:r>
                    </a:p>
                  </a:txBody>
                  <a:tcPr>
                    <a:lnR w="12700" cap="flat" cmpd="sng" algn="ctr">
                      <a:solidFill>
                        <a:schemeClr val="tx1"/>
                      </a:solidFill>
                      <a:prstDash val="solid"/>
                      <a:round/>
                      <a:headEnd type="none" w="med" len="med"/>
                      <a:tailEnd type="none" w="med" len="med"/>
                    </a:lnR>
                  </a:tcPr>
                </a:tc>
                <a:tc>
                  <a:txBody>
                    <a:bodyPr/>
                    <a:lstStyle/>
                    <a:p>
                      <a:r>
                        <a:rPr lang="en-SG" sz="1200" dirty="0">
                          <a:latin typeface="Open Sans" panose="020B0606030504020204" pitchFamily="34" charset="0"/>
                          <a:ea typeface="Open Sans" panose="020B0606030504020204" pitchFamily="34" charset="0"/>
                          <a:cs typeface="Open Sans" panose="020B0606030504020204" pitchFamily="34" charset="0"/>
                        </a:rPr>
                        <a:t>Accuracy (Train)</a:t>
                      </a:r>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200" dirty="0">
                          <a:latin typeface="Open Sans" panose="020B0606030504020204" pitchFamily="34" charset="0"/>
                          <a:ea typeface="Open Sans" panose="020B0606030504020204" pitchFamily="34" charset="0"/>
                          <a:cs typeface="Open Sans" panose="020B0606030504020204" pitchFamily="34" charset="0"/>
                        </a:rPr>
                        <a:t>Accuracy (Test)</a:t>
                      </a:r>
                    </a:p>
                  </a:txBody>
                  <a:tcPr/>
                </a:tc>
                <a:tc>
                  <a:txBody>
                    <a:bodyPr/>
                    <a:lstStyle/>
                    <a:p>
                      <a:r>
                        <a:rPr lang="en-SG" sz="1200" dirty="0">
                          <a:latin typeface="Open Sans" panose="020B0606030504020204" pitchFamily="34" charset="0"/>
                          <a:ea typeface="Open Sans" panose="020B0606030504020204" pitchFamily="34" charset="0"/>
                          <a:cs typeface="Open Sans" panose="020B0606030504020204" pitchFamily="34" charset="0"/>
                        </a:rPr>
                        <a:t>Accuracy (Cross Validation)</a:t>
                      </a:r>
                    </a:p>
                  </a:txBody>
                  <a:tcPr/>
                </a:tc>
                <a:tc>
                  <a:txBody>
                    <a:bodyPr/>
                    <a:lstStyle/>
                    <a:p>
                      <a:r>
                        <a:rPr lang="en-SG" sz="1200" dirty="0">
                          <a:latin typeface="Open Sans" panose="020B0606030504020204" pitchFamily="34" charset="0"/>
                          <a:ea typeface="Open Sans" panose="020B0606030504020204" pitchFamily="34" charset="0"/>
                          <a:cs typeface="Open Sans" panose="020B0606030504020204" pitchFamily="34" charset="0"/>
                        </a:rPr>
                        <a:t>Runtime (sec)</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18038317"/>
                  </a:ext>
                </a:extLst>
              </a:tr>
              <a:tr h="370840">
                <a:tc>
                  <a:txBody>
                    <a:bodyPr/>
                    <a:lstStyle/>
                    <a:p>
                      <a:r>
                        <a:rPr lang="en-SG" sz="1200" b="1" dirty="0">
                          <a:latin typeface="Open Sans" panose="020B0606030504020204" pitchFamily="34" charset="0"/>
                          <a:ea typeface="Open Sans" panose="020B0606030504020204" pitchFamily="34" charset="0"/>
                          <a:cs typeface="Open Sans" panose="020B0606030504020204" pitchFamily="34" charset="0"/>
                        </a:rPr>
                        <a:t>Logistics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p>
                  </a:txBody>
                  <a:tcPr anchor="ctr"/>
                </a:tc>
                <a:tc>
                  <a:txBody>
                    <a:bodyPr/>
                    <a:lstStyle/>
                    <a:p>
                      <a:pPr algn="ctr"/>
                      <a:r>
                        <a:rPr lang="en-SG" sz="1200" dirty="0">
                          <a:latin typeface="Open Sans" panose="020B0606030504020204" pitchFamily="34" charset="0"/>
                          <a:ea typeface="Open Sans" panose="020B0606030504020204" pitchFamily="34" charset="0"/>
                          <a:cs typeface="Open Sans" panose="020B0606030504020204" pitchFamily="34" charset="0"/>
                        </a:rPr>
                        <a:t>0.069</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endPar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endPar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a:txBody>
                  <a:tcPr anchor="ctr"/>
                </a:tc>
                <a:tc>
                  <a:txBody>
                    <a:bodyPr/>
                    <a:lstStyle/>
                    <a:p>
                      <a:pPr algn="ctr"/>
                      <a:r>
                        <a:rPr lang="en-SG" sz="1200" dirty="0">
                          <a:latin typeface="Open Sans" panose="020B0606030504020204" pitchFamily="34" charset="0"/>
                          <a:ea typeface="Open Sans" panose="020B0606030504020204" pitchFamily="34" charset="0"/>
                          <a:cs typeface="Open Sans" panose="020B0606030504020204" pitchFamily="34" charset="0"/>
                        </a:rPr>
                        <a:t>0.084</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87450602"/>
                  </a:ext>
                </a:extLst>
              </a:tr>
              <a:tr h="370840">
                <a:tc>
                  <a:txBody>
                    <a:bodyPr/>
                    <a:lstStyle/>
                    <a:p>
                      <a:r>
                        <a:rPr lang="en-SG" sz="1200" b="1" dirty="0">
                          <a:latin typeface="Open Sans" panose="020B0606030504020204" pitchFamily="34" charset="0"/>
                          <a:ea typeface="Open Sans" panose="020B0606030504020204" pitchFamily="34" charset="0"/>
                          <a:cs typeface="Open Sans" panose="020B0606030504020204" pitchFamily="34" charset="0"/>
                        </a:rPr>
                        <a:t>Ridge Classifier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endPar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p>
                  </a:txBody>
                  <a:tcPr anchor="ctr"/>
                </a:tc>
                <a:tc>
                  <a:txBody>
                    <a:bodyPr/>
                    <a:lstStyle/>
                    <a:p>
                      <a:pPr algn="ctr"/>
                      <a:r>
                        <a:rPr lang="en-SG" sz="1200" dirty="0">
                          <a:latin typeface="Open Sans" panose="020B0606030504020204" pitchFamily="34" charset="0"/>
                          <a:ea typeface="Open Sans" panose="020B0606030504020204" pitchFamily="34" charset="0"/>
                          <a:cs typeface="Open Sans" panose="020B0606030504020204" pitchFamily="34" charset="0"/>
                        </a:rPr>
                        <a:t>0.031</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endPar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endPar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a:txBody>
                  <a:tcPr anchor="ctr"/>
                </a:tc>
                <a:tc>
                  <a:txBody>
                    <a:bodyPr/>
                    <a:lstStyle/>
                    <a:p>
                      <a:pPr algn="ctr"/>
                      <a:r>
                        <a:rPr lang="en-SG" sz="1200" dirty="0">
                          <a:latin typeface="Open Sans" panose="020B0606030504020204" pitchFamily="34" charset="0"/>
                          <a:ea typeface="Open Sans" panose="020B0606030504020204" pitchFamily="34" charset="0"/>
                          <a:cs typeface="Open Sans" panose="020B0606030504020204" pitchFamily="34" charset="0"/>
                        </a:rPr>
                        <a:t>0.053</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80465988"/>
                  </a:ext>
                </a:extLst>
              </a:tr>
              <a:tr h="370840">
                <a:tc>
                  <a:txBody>
                    <a:bodyPr/>
                    <a:lstStyle/>
                    <a:p>
                      <a:r>
                        <a:rPr lang="en-SG" sz="1200" b="1" dirty="0">
                          <a:latin typeface="Open Sans" panose="020B0606030504020204" pitchFamily="34" charset="0"/>
                          <a:ea typeface="Open Sans" panose="020B0606030504020204" pitchFamily="34" charset="0"/>
                          <a:cs typeface="Open Sans" panose="020B0606030504020204" pitchFamily="34" charset="0"/>
                        </a:rPr>
                        <a:t>Random Forest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endPar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endPar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p>
                  </a:txBody>
                  <a:tcPr anchor="ctr"/>
                </a:tc>
                <a:tc>
                  <a:txBody>
                    <a:bodyPr/>
                    <a:lstStyle/>
                    <a:p>
                      <a:pPr algn="ctr"/>
                      <a:r>
                        <a:rPr lang="en-SG" sz="1200" dirty="0">
                          <a:latin typeface="Open Sans" panose="020B0606030504020204" pitchFamily="34" charset="0"/>
                          <a:ea typeface="Open Sans" panose="020B0606030504020204" pitchFamily="34" charset="0"/>
                          <a:cs typeface="Open Sans" panose="020B0606030504020204" pitchFamily="34" charset="0"/>
                        </a:rPr>
                        <a:t>0.280</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p>
                  </a:txBody>
                  <a:tcPr anchor="ctr"/>
                </a:tc>
                <a:tc>
                  <a:txBody>
                    <a:bodyPr/>
                    <a:lstStyle/>
                    <a:p>
                      <a:pPr algn="ctr"/>
                      <a:r>
                        <a:rPr lang="en-SG" sz="1200" dirty="0">
                          <a:latin typeface="Open Sans" panose="020B0606030504020204" pitchFamily="34" charset="0"/>
                          <a:ea typeface="Open Sans" panose="020B0606030504020204" pitchFamily="34" charset="0"/>
                          <a:cs typeface="Open Sans" panose="020B0606030504020204" pitchFamily="34" charset="0"/>
                        </a:rPr>
                        <a:t>0.417</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0966492"/>
                  </a:ext>
                </a:extLst>
              </a:tr>
              <a:tr h="370840">
                <a:tc>
                  <a:txBody>
                    <a:bodyPr/>
                    <a:lstStyle/>
                    <a:p>
                      <a:r>
                        <a:rPr lang="en-SG" sz="1200" b="1" dirty="0">
                          <a:latin typeface="Open Sans" panose="020B0606030504020204" pitchFamily="34" charset="0"/>
                          <a:ea typeface="Open Sans" panose="020B0606030504020204" pitchFamily="34" charset="0"/>
                          <a:cs typeface="Open Sans" panose="020B0606030504020204" pitchFamily="34" charset="0"/>
                        </a:rPr>
                        <a:t>Gradient Booster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endPar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p>
                  </a:txBody>
                  <a:tcPr anchor="ctr">
                    <a:lnB w="12700" cap="flat" cmpd="sng" algn="ctr">
                      <a:solidFill>
                        <a:schemeClr val="tx1"/>
                      </a:solidFill>
                      <a:prstDash val="solid"/>
                      <a:round/>
                      <a:headEnd type="none" w="med" len="med"/>
                      <a:tailEnd type="none" w="med" len="med"/>
                    </a:lnB>
                  </a:tcPr>
                </a:tc>
                <a:tc>
                  <a:txBody>
                    <a:bodyPr/>
                    <a:lstStyle/>
                    <a:p>
                      <a:pPr algn="ctr"/>
                      <a:r>
                        <a:rPr lang="en-SG" sz="1200" dirty="0">
                          <a:latin typeface="Open Sans" panose="020B0606030504020204" pitchFamily="34" charset="0"/>
                          <a:ea typeface="Open Sans" panose="020B0606030504020204" pitchFamily="34" charset="0"/>
                          <a:cs typeface="Open Sans" panose="020B0606030504020204" pitchFamily="34" charset="0"/>
                        </a:rPr>
                        <a:t>8.148</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endPar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2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&gt; 0.95</a:t>
                      </a:r>
                    </a:p>
                  </a:txBody>
                  <a:tcPr anchor="ctr">
                    <a:lnB w="12700" cap="flat" cmpd="sng" algn="ctr">
                      <a:solidFill>
                        <a:schemeClr val="tx1"/>
                      </a:solidFill>
                      <a:prstDash val="solid"/>
                      <a:round/>
                      <a:headEnd type="none" w="med" len="med"/>
                      <a:tailEnd type="none" w="med" len="med"/>
                    </a:lnB>
                  </a:tcPr>
                </a:tc>
                <a:tc>
                  <a:txBody>
                    <a:bodyPr/>
                    <a:lstStyle/>
                    <a:p>
                      <a:pPr algn="ctr"/>
                      <a:r>
                        <a:rPr lang="en-SG" sz="1200" dirty="0">
                          <a:latin typeface="Open Sans" panose="020B0606030504020204" pitchFamily="34" charset="0"/>
                          <a:ea typeface="Open Sans" panose="020B0606030504020204" pitchFamily="34" charset="0"/>
                          <a:cs typeface="Open Sans" panose="020B0606030504020204" pitchFamily="34" charset="0"/>
                        </a:rPr>
                        <a:t>14.254</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8341717"/>
                  </a:ext>
                </a:extLst>
              </a:tr>
            </a:tbl>
          </a:graphicData>
        </a:graphic>
      </p:graphicFrame>
      <p:sp>
        <p:nvSpPr>
          <p:cNvPr id="4" name="Rectangle 3">
            <a:extLst>
              <a:ext uri="{FF2B5EF4-FFF2-40B4-BE49-F238E27FC236}">
                <a16:creationId xmlns:a16="http://schemas.microsoft.com/office/drawing/2014/main" id="{2292C6C7-325A-5532-324A-757813DE7850}"/>
              </a:ext>
            </a:extLst>
          </p:cNvPr>
          <p:cNvSpPr/>
          <p:nvPr/>
        </p:nvSpPr>
        <p:spPr>
          <a:xfrm>
            <a:off x="225212" y="2810767"/>
            <a:ext cx="8693573" cy="464127"/>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5BB50D65-BC6C-D3D2-DA4A-77B99E74EC90}"/>
              </a:ext>
            </a:extLst>
          </p:cNvPr>
          <p:cNvSpPr txBox="1"/>
          <p:nvPr/>
        </p:nvSpPr>
        <p:spPr>
          <a:xfrm>
            <a:off x="852055" y="4202919"/>
            <a:ext cx="3283527" cy="830997"/>
          </a:xfrm>
          <a:prstGeom prst="rect">
            <a:avLst/>
          </a:prstGeom>
          <a:noFill/>
        </p:spPr>
        <p:txBody>
          <a:bodyPr wrap="square" rtlCol="0">
            <a:spAutoFit/>
          </a:bodyPr>
          <a:lstStyle/>
          <a:p>
            <a:r>
              <a:rPr lang="en-SG" sz="1200" dirty="0"/>
              <a:t>Evaluation Criteria:</a:t>
            </a:r>
          </a:p>
          <a:p>
            <a:pPr marL="285750" indent="-285750">
              <a:buFont typeface="Arial" panose="020B0604020202020204" pitchFamily="34" charset="0"/>
              <a:buChar char="•"/>
            </a:pPr>
            <a:r>
              <a:rPr lang="en-SG" sz="1200" dirty="0"/>
              <a:t>Accuracy Score: Closer to 1, the better.</a:t>
            </a:r>
          </a:p>
          <a:p>
            <a:pPr marL="285750" indent="-285750">
              <a:buFont typeface="Arial" panose="020B0604020202020204" pitchFamily="34" charset="0"/>
              <a:buChar char="•"/>
            </a:pPr>
            <a:r>
              <a:rPr lang="en-SG" sz="1200" dirty="0"/>
              <a:t>Train vs Test Score: Difference of less than 0.1 suggest no sign of overfitting </a:t>
            </a:r>
          </a:p>
        </p:txBody>
      </p:sp>
      <p:sp>
        <p:nvSpPr>
          <p:cNvPr id="6" name="TextBox 5">
            <a:extLst>
              <a:ext uri="{FF2B5EF4-FFF2-40B4-BE49-F238E27FC236}">
                <a16:creationId xmlns:a16="http://schemas.microsoft.com/office/drawing/2014/main" id="{E5BF3CC3-9B7B-1C43-8918-0B5557975999}"/>
              </a:ext>
            </a:extLst>
          </p:cNvPr>
          <p:cNvSpPr txBox="1"/>
          <p:nvPr/>
        </p:nvSpPr>
        <p:spPr>
          <a:xfrm>
            <a:off x="4391892" y="4399529"/>
            <a:ext cx="4419599" cy="646331"/>
          </a:xfrm>
          <a:prstGeom prst="rect">
            <a:avLst/>
          </a:prstGeom>
          <a:noFill/>
        </p:spPr>
        <p:txBody>
          <a:bodyPr wrap="square" rtlCol="0">
            <a:spAutoFit/>
          </a:bodyPr>
          <a:lstStyle/>
          <a:p>
            <a:pPr marL="285750" indent="-285750">
              <a:buFont typeface="Arial" panose="020B0604020202020204" pitchFamily="34" charset="0"/>
              <a:buChar char="•"/>
            </a:pPr>
            <a:r>
              <a:rPr lang="en-SG" sz="1200" dirty="0"/>
              <a:t>Cross Validation: Closer to 1 suggest model will have good generalisation.</a:t>
            </a:r>
          </a:p>
          <a:p>
            <a:pPr marL="285750" indent="-285750">
              <a:buFont typeface="Arial" panose="020B0604020202020204" pitchFamily="34" charset="0"/>
              <a:buChar char="•"/>
            </a:pPr>
            <a:r>
              <a:rPr lang="en-SG" sz="1200" dirty="0"/>
              <a:t>Runtime: Lower the better.</a:t>
            </a:r>
          </a:p>
        </p:txBody>
      </p:sp>
    </p:spTree>
    <p:extLst>
      <p:ext uri="{BB962C8B-B14F-4D97-AF65-F5344CB8AC3E}">
        <p14:creationId xmlns:p14="http://schemas.microsoft.com/office/powerpoint/2010/main" val="1402036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8646896-C717-D698-2778-DCB9A0D1F13D}"/>
              </a:ext>
            </a:extLst>
          </p:cNvPr>
          <p:cNvSpPr>
            <a:spLocks noGrp="1"/>
          </p:cNvSpPr>
          <p:nvPr>
            <p:ph type="title"/>
          </p:nvPr>
        </p:nvSpPr>
        <p:spPr>
          <a:xfrm>
            <a:off x="713225" y="434888"/>
            <a:ext cx="7717800" cy="572700"/>
          </a:xfrm>
        </p:spPr>
        <p:txBody>
          <a:bodyPr/>
          <a:lstStyle/>
          <a:p>
            <a:r>
              <a:rPr lang="en-SG" sz="4000" dirty="0"/>
              <a:t>Demo</a:t>
            </a:r>
          </a:p>
        </p:txBody>
      </p:sp>
      <p:pic>
        <p:nvPicPr>
          <p:cNvPr id="3" name="Picture 2">
            <a:extLst>
              <a:ext uri="{FF2B5EF4-FFF2-40B4-BE49-F238E27FC236}">
                <a16:creationId xmlns:a16="http://schemas.microsoft.com/office/drawing/2014/main" id="{7D78B930-548E-55DD-5571-A4B249159463}"/>
              </a:ext>
            </a:extLst>
          </p:cNvPr>
          <p:cNvPicPr>
            <a:picLocks noChangeAspect="1"/>
          </p:cNvPicPr>
          <p:nvPr/>
        </p:nvPicPr>
        <p:blipFill>
          <a:blip r:embed="rId2"/>
          <a:stretch>
            <a:fillRect/>
          </a:stretch>
        </p:blipFill>
        <p:spPr>
          <a:xfrm>
            <a:off x="1625999" y="1800478"/>
            <a:ext cx="1644748" cy="1663159"/>
          </a:xfrm>
          <a:prstGeom prst="rect">
            <a:avLst/>
          </a:prstGeom>
          <a:ln w="76200">
            <a:solidFill>
              <a:schemeClr val="bg1">
                <a:lumMod val="10000"/>
              </a:schemeClr>
            </a:solidFill>
          </a:ln>
        </p:spPr>
      </p:pic>
      <p:sp>
        <p:nvSpPr>
          <p:cNvPr id="6" name="TextBox 5">
            <a:extLst>
              <a:ext uri="{FF2B5EF4-FFF2-40B4-BE49-F238E27FC236}">
                <a16:creationId xmlns:a16="http://schemas.microsoft.com/office/drawing/2014/main" id="{2B708319-3A8E-BAF7-7457-D4BF6718BB5F}"/>
              </a:ext>
            </a:extLst>
          </p:cNvPr>
          <p:cNvSpPr txBox="1"/>
          <p:nvPr/>
        </p:nvSpPr>
        <p:spPr>
          <a:xfrm>
            <a:off x="617602" y="3649185"/>
            <a:ext cx="5306290" cy="369332"/>
          </a:xfrm>
          <a:prstGeom prst="rect">
            <a:avLst/>
          </a:prstGeom>
          <a:noFill/>
        </p:spPr>
        <p:txBody>
          <a:bodyPr wrap="square">
            <a:spAutoFit/>
          </a:bodyPr>
          <a:lstStyle/>
          <a:p>
            <a:r>
              <a:rPr lang="en-SG" sz="1800" b="1" dirty="0">
                <a:latin typeface="Open Sans" panose="020B0606030504020204" pitchFamily="34" charset="0"/>
                <a:ea typeface="Open Sans" panose="020B0606030504020204" pitchFamily="34" charset="0"/>
                <a:cs typeface="Open Sans" panose="020B0606030504020204" pitchFamily="34" charset="0"/>
              </a:rPr>
              <a:t>https://laser-focus.streamlit.app/</a:t>
            </a:r>
          </a:p>
        </p:txBody>
      </p:sp>
      <p:pic>
        <p:nvPicPr>
          <p:cNvPr id="8" name="Graphic 7" descr="Laptop with solid fill">
            <a:extLst>
              <a:ext uri="{FF2B5EF4-FFF2-40B4-BE49-F238E27FC236}">
                <a16:creationId xmlns:a16="http://schemas.microsoft.com/office/drawing/2014/main" id="{6E29C1BE-A886-2E71-DC11-BAE070A8B0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3519" y="1256268"/>
            <a:ext cx="2484429" cy="2762249"/>
          </a:xfrm>
          <a:prstGeom prst="rect">
            <a:avLst/>
          </a:prstGeom>
        </p:spPr>
      </p:pic>
      <p:pic>
        <p:nvPicPr>
          <p:cNvPr id="10" name="Graphic 9" descr="Smart Phone with solid fill">
            <a:extLst>
              <a:ext uri="{FF2B5EF4-FFF2-40B4-BE49-F238E27FC236}">
                <a16:creationId xmlns:a16="http://schemas.microsoft.com/office/drawing/2014/main" id="{504B9CBD-1F6A-7018-B88E-B90C7F1402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0300" y="1877806"/>
            <a:ext cx="914400" cy="796120"/>
          </a:xfrm>
          <a:prstGeom prst="rect">
            <a:avLst/>
          </a:prstGeom>
        </p:spPr>
      </p:pic>
      <p:pic>
        <p:nvPicPr>
          <p:cNvPr id="12" name="Graphic 11" descr="Tablet with solid fill">
            <a:extLst>
              <a:ext uri="{FF2B5EF4-FFF2-40B4-BE49-F238E27FC236}">
                <a16:creationId xmlns:a16="http://schemas.microsoft.com/office/drawing/2014/main" id="{97EA8A2C-01D1-0108-02EF-29AB9FE46E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96222" y="1524953"/>
            <a:ext cx="1667125" cy="1620105"/>
          </a:xfrm>
          <a:prstGeom prst="rect">
            <a:avLst/>
          </a:prstGeom>
        </p:spPr>
      </p:pic>
      <p:pic>
        <p:nvPicPr>
          <p:cNvPr id="20" name="Picture 19">
            <a:extLst>
              <a:ext uri="{FF2B5EF4-FFF2-40B4-BE49-F238E27FC236}">
                <a16:creationId xmlns:a16="http://schemas.microsoft.com/office/drawing/2014/main" id="{7F623947-69AA-DAF5-DB2A-C4E149F3DD88}"/>
              </a:ext>
            </a:extLst>
          </p:cNvPr>
          <p:cNvPicPr>
            <a:picLocks noChangeAspect="1"/>
          </p:cNvPicPr>
          <p:nvPr/>
        </p:nvPicPr>
        <p:blipFill>
          <a:blip r:embed="rId9"/>
          <a:stretch>
            <a:fillRect/>
          </a:stretch>
        </p:blipFill>
        <p:spPr>
          <a:xfrm>
            <a:off x="4032145" y="2008454"/>
            <a:ext cx="382748" cy="547868"/>
          </a:xfrm>
          <a:prstGeom prst="rect">
            <a:avLst/>
          </a:prstGeom>
        </p:spPr>
      </p:pic>
      <p:pic>
        <p:nvPicPr>
          <p:cNvPr id="22" name="Picture 21">
            <a:extLst>
              <a:ext uri="{FF2B5EF4-FFF2-40B4-BE49-F238E27FC236}">
                <a16:creationId xmlns:a16="http://schemas.microsoft.com/office/drawing/2014/main" id="{68E614DA-D5C5-D81A-7BCA-0050B89027EA}"/>
              </a:ext>
            </a:extLst>
          </p:cNvPr>
          <p:cNvPicPr>
            <a:picLocks noChangeAspect="1"/>
          </p:cNvPicPr>
          <p:nvPr/>
        </p:nvPicPr>
        <p:blipFill>
          <a:blip r:embed="rId10"/>
          <a:stretch>
            <a:fillRect/>
          </a:stretch>
        </p:blipFill>
        <p:spPr>
          <a:xfrm>
            <a:off x="4698313" y="1966179"/>
            <a:ext cx="1581895" cy="1095158"/>
          </a:xfrm>
          <a:prstGeom prst="rect">
            <a:avLst/>
          </a:prstGeom>
        </p:spPr>
      </p:pic>
      <p:pic>
        <p:nvPicPr>
          <p:cNvPr id="24" name="Picture 23">
            <a:extLst>
              <a:ext uri="{FF2B5EF4-FFF2-40B4-BE49-F238E27FC236}">
                <a16:creationId xmlns:a16="http://schemas.microsoft.com/office/drawing/2014/main" id="{6E89F1DE-78A1-62BD-8EC8-311413103A37}"/>
              </a:ext>
            </a:extLst>
          </p:cNvPr>
          <p:cNvPicPr>
            <a:picLocks noChangeAspect="1"/>
          </p:cNvPicPr>
          <p:nvPr/>
        </p:nvPicPr>
        <p:blipFill>
          <a:blip r:embed="rId10"/>
          <a:stretch>
            <a:fillRect/>
          </a:stretch>
        </p:blipFill>
        <p:spPr>
          <a:xfrm>
            <a:off x="6618065" y="1952325"/>
            <a:ext cx="1217980" cy="843217"/>
          </a:xfrm>
          <a:prstGeom prst="rect">
            <a:avLst/>
          </a:prstGeom>
        </p:spPr>
      </p:pic>
    </p:spTree>
    <p:extLst>
      <p:ext uri="{BB962C8B-B14F-4D97-AF65-F5344CB8AC3E}">
        <p14:creationId xmlns:p14="http://schemas.microsoft.com/office/powerpoint/2010/main" val="2073199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D85C5C-D4C9-EBD5-6F31-F4809145652A}"/>
              </a:ext>
            </a:extLst>
          </p:cNvPr>
          <p:cNvSpPr>
            <a:spLocks noGrp="1"/>
          </p:cNvSpPr>
          <p:nvPr>
            <p:ph type="title"/>
          </p:nvPr>
        </p:nvSpPr>
        <p:spPr>
          <a:xfrm>
            <a:off x="713225" y="434888"/>
            <a:ext cx="7717800" cy="572700"/>
          </a:xfrm>
        </p:spPr>
        <p:txBody>
          <a:bodyPr/>
          <a:lstStyle/>
          <a:p>
            <a:r>
              <a:rPr lang="en-SG" sz="4000" dirty="0"/>
              <a:t>Summary</a:t>
            </a:r>
          </a:p>
        </p:txBody>
      </p:sp>
      <p:sp>
        <p:nvSpPr>
          <p:cNvPr id="7" name="TextBox 6">
            <a:extLst>
              <a:ext uri="{FF2B5EF4-FFF2-40B4-BE49-F238E27FC236}">
                <a16:creationId xmlns:a16="http://schemas.microsoft.com/office/drawing/2014/main" id="{9F1E96CB-1847-635B-803B-951C5DEFD161}"/>
              </a:ext>
            </a:extLst>
          </p:cNvPr>
          <p:cNvSpPr txBox="1"/>
          <p:nvPr/>
        </p:nvSpPr>
        <p:spPr>
          <a:xfrm>
            <a:off x="713224" y="1351748"/>
            <a:ext cx="7495593" cy="2862322"/>
          </a:xfrm>
          <a:prstGeom prst="rect">
            <a:avLst/>
          </a:prstGeom>
          <a:noFill/>
        </p:spPr>
        <p:txBody>
          <a:bodyPr wrap="square">
            <a:spAutoFit/>
          </a:bodyPr>
          <a:lstStyle/>
          <a:p>
            <a:r>
              <a:rPr lang="en" sz="1800" b="1" dirty="0">
                <a:latin typeface="Open Sans" panose="020B0606030504020204" pitchFamily="34" charset="0"/>
                <a:ea typeface="Open Sans" panose="020B0606030504020204" pitchFamily="34" charset="0"/>
                <a:cs typeface="Open Sans" panose="020B0606030504020204" pitchFamily="34" charset="0"/>
              </a:rPr>
              <a:t>Problem: </a:t>
            </a:r>
            <a:r>
              <a:rPr lang="en" sz="1800" dirty="0">
                <a:latin typeface="Open Sans" panose="020B0606030504020204" pitchFamily="34" charset="0"/>
                <a:ea typeface="Open Sans" panose="020B0606030504020204" pitchFamily="34" charset="0"/>
                <a:cs typeface="Open Sans" panose="020B0606030504020204" pitchFamily="34" charset="0"/>
              </a:rPr>
              <a:t>In today’s age where our attention is the major currency, how can we take back our attention and remain focused in our tasks? At the same time, how can we make sure we do not over-exert?</a:t>
            </a:r>
          </a:p>
          <a:p>
            <a:endParaRPr lang="en" sz="1800" dirty="0">
              <a:latin typeface="Open Sans" panose="020B0606030504020204" pitchFamily="34" charset="0"/>
              <a:ea typeface="Open Sans" panose="020B0606030504020204" pitchFamily="34" charset="0"/>
              <a:cs typeface="Open Sans" panose="020B0606030504020204" pitchFamily="34" charset="0"/>
            </a:endParaRPr>
          </a:p>
          <a:p>
            <a:r>
              <a:rPr lang="en" sz="1800" b="1" dirty="0">
                <a:latin typeface="Open Sans" panose="020B0606030504020204" pitchFamily="34" charset="0"/>
                <a:ea typeface="Open Sans" panose="020B0606030504020204" pitchFamily="34" charset="0"/>
                <a:cs typeface="Open Sans" panose="020B0606030504020204" pitchFamily="34" charset="0"/>
              </a:rPr>
              <a:t>Result:</a:t>
            </a:r>
          </a:p>
          <a:p>
            <a:pPr marL="285750" indent="-285750">
              <a:buFont typeface="Arial" panose="020B0604020202020204" pitchFamily="34" charset="0"/>
              <a:buChar char="•"/>
            </a:pPr>
            <a:r>
              <a:rPr lang="en" sz="1800" dirty="0">
                <a:latin typeface="Open Sans" panose="020B0606030504020204" pitchFamily="34" charset="0"/>
                <a:ea typeface="Open Sans" panose="020B0606030504020204" pitchFamily="34" charset="0"/>
                <a:cs typeface="Open Sans" panose="020B0606030504020204" pitchFamily="34" charset="0"/>
              </a:rPr>
              <a:t>2 classification models that are accurate, reliable, and shows consistent performance across different datasets.</a:t>
            </a:r>
          </a:p>
          <a:p>
            <a:pPr marL="285750" indent="-285750">
              <a:buFont typeface="Arial" panose="020B0604020202020204" pitchFamily="34" charset="0"/>
              <a:buChar char="•"/>
            </a:pPr>
            <a:r>
              <a:rPr lang="en" sz="1800" dirty="0">
                <a:latin typeface="Open Sans" panose="020B0606030504020204" pitchFamily="34" charset="0"/>
                <a:ea typeface="Open Sans" panose="020B0606030504020204" pitchFamily="34" charset="0"/>
                <a:cs typeface="Open Sans" panose="020B0606030504020204" pitchFamily="34" charset="0"/>
              </a:rPr>
              <a:t>A “live” web application that allow users to upload, analyse their own data, and get tips on how they can improve.</a:t>
            </a:r>
            <a:endParaRPr lang="en-SG" sz="18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83807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3"/>
        <p:cNvGrpSpPr/>
        <p:nvPr/>
      </p:nvGrpSpPr>
      <p:grpSpPr>
        <a:xfrm>
          <a:off x="0" y="0"/>
          <a:ext cx="0" cy="0"/>
          <a:chOff x="0" y="0"/>
          <a:chExt cx="0" cy="0"/>
        </a:xfrm>
      </p:grpSpPr>
      <p:sp>
        <p:nvSpPr>
          <p:cNvPr id="2084" name="Google Shape;2084;p94"/>
          <p:cNvSpPr txBox="1">
            <a:spLocks noGrp="1"/>
          </p:cNvSpPr>
          <p:nvPr>
            <p:ph type="title"/>
          </p:nvPr>
        </p:nvSpPr>
        <p:spPr>
          <a:xfrm>
            <a:off x="770594" y="3002727"/>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t>Improve fatigue classification</a:t>
            </a:r>
            <a:endParaRPr sz="1500" dirty="0"/>
          </a:p>
        </p:txBody>
      </p:sp>
      <p:sp>
        <p:nvSpPr>
          <p:cNvPr id="2085" name="Google Shape;2085;p94"/>
          <p:cNvSpPr txBox="1">
            <a:spLocks noGrp="1"/>
          </p:cNvSpPr>
          <p:nvPr>
            <p:ph type="subTitle" idx="1"/>
          </p:nvPr>
        </p:nvSpPr>
        <p:spPr>
          <a:xfrm>
            <a:off x="770641" y="3677318"/>
            <a:ext cx="2258700" cy="729000"/>
          </a:xfrm>
          <a:prstGeom prst="rect">
            <a:avLst/>
          </a:prstGeom>
        </p:spPr>
        <p:txBody>
          <a:bodyPr spcFirstLastPara="1" wrap="square" lIns="91425" tIns="91425" rIns="91425" bIns="91425" anchor="t" anchorCtr="0">
            <a:noAutofit/>
          </a:bodyPr>
          <a:lstStyle/>
          <a:p>
            <a:pPr marL="0" lvl="0" indent="0"/>
            <a:r>
              <a:rPr lang="en" sz="1200" dirty="0"/>
              <a:t>Expand from a binary classification into a scale. (e.g. </a:t>
            </a:r>
            <a:r>
              <a:rPr lang="en-SG" sz="1200" dirty="0"/>
              <a:t>7-point Stanford sleepiness)</a:t>
            </a:r>
            <a:endParaRPr sz="1200" dirty="0"/>
          </a:p>
        </p:txBody>
      </p:sp>
      <p:sp>
        <p:nvSpPr>
          <p:cNvPr id="2086" name="Google Shape;2086;p94"/>
          <p:cNvSpPr txBox="1">
            <a:spLocks noGrp="1"/>
          </p:cNvSpPr>
          <p:nvPr>
            <p:ph type="title" idx="2"/>
          </p:nvPr>
        </p:nvSpPr>
        <p:spPr>
          <a:xfrm>
            <a:off x="3282950" y="3002727"/>
            <a:ext cx="2647949"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t>Improve productivity detection </a:t>
            </a:r>
            <a:endParaRPr sz="1500" dirty="0"/>
          </a:p>
        </p:txBody>
      </p:sp>
      <p:sp>
        <p:nvSpPr>
          <p:cNvPr id="2087" name="Google Shape;2087;p94"/>
          <p:cNvSpPr txBox="1">
            <a:spLocks noGrp="1"/>
          </p:cNvSpPr>
          <p:nvPr>
            <p:ph type="subTitle" idx="3"/>
          </p:nvPr>
        </p:nvSpPr>
        <p:spPr>
          <a:xfrm>
            <a:off x="3442648" y="3724546"/>
            <a:ext cx="2258700" cy="7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Consider more practical constraints like use of a secondary monitor.</a:t>
            </a:r>
            <a:endParaRPr sz="1200" dirty="0"/>
          </a:p>
        </p:txBody>
      </p:sp>
      <p:sp>
        <p:nvSpPr>
          <p:cNvPr id="2088" name="Google Shape;2088;p94"/>
          <p:cNvSpPr txBox="1">
            <a:spLocks noGrp="1"/>
          </p:cNvSpPr>
          <p:nvPr>
            <p:ph type="subTitle" idx="5"/>
          </p:nvPr>
        </p:nvSpPr>
        <p:spPr>
          <a:xfrm>
            <a:off x="5729683" y="3724546"/>
            <a:ext cx="2839353" cy="729000"/>
          </a:xfrm>
          <a:prstGeom prst="rect">
            <a:avLst/>
          </a:prstGeom>
        </p:spPr>
        <p:txBody>
          <a:bodyPr spcFirstLastPara="1" wrap="square" lIns="91425" tIns="91425" rIns="91425" bIns="91425" anchor="t" anchorCtr="0">
            <a:noAutofit/>
          </a:bodyPr>
          <a:lstStyle/>
          <a:p>
            <a:pPr marL="228600" lvl="0" indent="-228600" algn="ctr" rtl="0">
              <a:spcBef>
                <a:spcPts val="0"/>
              </a:spcBef>
              <a:spcAft>
                <a:spcPts val="0"/>
              </a:spcAft>
              <a:buSzPct val="100000"/>
              <a:buAutoNum type="arabicPeriod"/>
            </a:pPr>
            <a:r>
              <a:rPr lang="en-SG" sz="1200" dirty="0"/>
              <a:t>Monitoring of off-site employees.</a:t>
            </a:r>
          </a:p>
          <a:p>
            <a:pPr marL="228600" lvl="0" indent="-228600" algn="ctr" rtl="0">
              <a:spcBef>
                <a:spcPts val="0"/>
              </a:spcBef>
              <a:spcAft>
                <a:spcPts val="0"/>
              </a:spcAft>
              <a:buSzPct val="100000"/>
              <a:buAutoNum type="arabicPeriod"/>
            </a:pPr>
            <a:r>
              <a:rPr lang="en-SG" sz="1200" dirty="0"/>
              <a:t>Detect early signs of burnout in employees</a:t>
            </a:r>
            <a:endParaRPr sz="1200" dirty="0"/>
          </a:p>
          <a:p>
            <a:pPr marL="0" lvl="0" indent="0" algn="ctr" rtl="0">
              <a:spcBef>
                <a:spcPts val="0"/>
              </a:spcBef>
              <a:spcAft>
                <a:spcPts val="0"/>
              </a:spcAft>
              <a:buNone/>
            </a:pPr>
            <a:endParaRPr sz="1200" dirty="0"/>
          </a:p>
        </p:txBody>
      </p:sp>
      <p:sp>
        <p:nvSpPr>
          <p:cNvPr id="2089" name="Google Shape;2089;p94"/>
          <p:cNvSpPr txBox="1">
            <a:spLocks noGrp="1"/>
          </p:cNvSpPr>
          <p:nvPr>
            <p:ph type="title" idx="4"/>
          </p:nvPr>
        </p:nvSpPr>
        <p:spPr>
          <a:xfrm>
            <a:off x="6114706" y="3002727"/>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t>Alternative Use Case</a:t>
            </a:r>
            <a:endParaRPr sz="1500" dirty="0"/>
          </a:p>
        </p:txBody>
      </p:sp>
      <p:sp>
        <p:nvSpPr>
          <p:cNvPr id="2090" name="Google Shape;2090;p94"/>
          <p:cNvSpPr txBox="1">
            <a:spLocks noGrp="1"/>
          </p:cNvSpPr>
          <p:nvPr>
            <p:ph type="title" idx="6"/>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Future work aims to improve model and explore other use cases</a:t>
            </a:r>
            <a:endParaRPr dirty="0"/>
          </a:p>
        </p:txBody>
      </p:sp>
      <p:sp>
        <p:nvSpPr>
          <p:cNvPr id="2091" name="Google Shape;2091;p94"/>
          <p:cNvSpPr/>
          <p:nvPr/>
        </p:nvSpPr>
        <p:spPr>
          <a:xfrm>
            <a:off x="1255260" y="1676809"/>
            <a:ext cx="1289380" cy="12695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94"/>
          <p:cNvSpPr/>
          <p:nvPr/>
        </p:nvSpPr>
        <p:spPr>
          <a:xfrm>
            <a:off x="3927310" y="1677641"/>
            <a:ext cx="1289380" cy="12695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94"/>
          <p:cNvSpPr/>
          <p:nvPr/>
        </p:nvSpPr>
        <p:spPr>
          <a:xfrm>
            <a:off x="6599360" y="1678472"/>
            <a:ext cx="1289380" cy="12695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5" name="Google Shape;2105;p94"/>
          <p:cNvGrpSpPr/>
          <p:nvPr/>
        </p:nvGrpSpPr>
        <p:grpSpPr>
          <a:xfrm>
            <a:off x="1749075" y="2176457"/>
            <a:ext cx="301767" cy="301747"/>
            <a:chOff x="-61782550" y="2664925"/>
            <a:chExt cx="316650" cy="319275"/>
          </a:xfrm>
        </p:grpSpPr>
        <p:sp>
          <p:nvSpPr>
            <p:cNvPr id="2106" name="Google Shape;2106;p94"/>
            <p:cNvSpPr/>
            <p:nvPr/>
          </p:nvSpPr>
          <p:spPr>
            <a:xfrm>
              <a:off x="-61782550" y="2664925"/>
              <a:ext cx="316650" cy="319275"/>
            </a:xfrm>
            <a:custGeom>
              <a:avLst/>
              <a:gdLst/>
              <a:ahLst/>
              <a:cxnLst/>
              <a:rect l="l" t="t" r="r" b="b"/>
              <a:pathLst>
                <a:path w="12666" h="12771" extrusionOk="0">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94"/>
            <p:cNvSpPr/>
            <p:nvPr/>
          </p:nvSpPr>
          <p:spPr>
            <a:xfrm>
              <a:off x="-61701425" y="2705875"/>
              <a:ext cx="151250" cy="21275"/>
            </a:xfrm>
            <a:custGeom>
              <a:avLst/>
              <a:gdLst/>
              <a:ahLst/>
              <a:cxnLst/>
              <a:rect l="l" t="t" r="r" b="b"/>
              <a:pathLst>
                <a:path w="6050" h="851" extrusionOk="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94"/>
            <p:cNvSpPr/>
            <p:nvPr/>
          </p:nvSpPr>
          <p:spPr>
            <a:xfrm>
              <a:off x="-61742375" y="2747625"/>
              <a:ext cx="233925" cy="22075"/>
            </a:xfrm>
            <a:custGeom>
              <a:avLst/>
              <a:gdLst/>
              <a:ahLst/>
              <a:cxnLst/>
              <a:rect l="l" t="t" r="r" b="b"/>
              <a:pathLst>
                <a:path w="9357" h="883" extrusionOk="0">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94"/>
          <p:cNvGrpSpPr/>
          <p:nvPr/>
        </p:nvGrpSpPr>
        <p:grpSpPr>
          <a:xfrm>
            <a:off x="4421131" y="2166780"/>
            <a:ext cx="301742" cy="301764"/>
            <a:chOff x="-59889100" y="2671925"/>
            <a:chExt cx="319000" cy="315950"/>
          </a:xfrm>
        </p:grpSpPr>
        <p:sp>
          <p:nvSpPr>
            <p:cNvPr id="2110" name="Google Shape;2110;p94"/>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94"/>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94"/>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94"/>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descr="Snooze with solid fill">
            <a:extLst>
              <a:ext uri="{FF2B5EF4-FFF2-40B4-BE49-F238E27FC236}">
                <a16:creationId xmlns:a16="http://schemas.microsoft.com/office/drawing/2014/main" id="{EC98A986-F76F-D3ED-C71B-3B733FC2C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3853" y="2013020"/>
            <a:ext cx="552194" cy="552194"/>
          </a:xfrm>
          <a:prstGeom prst="rect">
            <a:avLst/>
          </a:prstGeom>
        </p:spPr>
      </p:pic>
      <p:pic>
        <p:nvPicPr>
          <p:cNvPr id="5" name="Graphic 4" descr="Work from home desk with solid fill">
            <a:extLst>
              <a:ext uri="{FF2B5EF4-FFF2-40B4-BE49-F238E27FC236}">
                <a16:creationId xmlns:a16="http://schemas.microsoft.com/office/drawing/2014/main" id="{A3C8E283-C3DC-A20B-3A42-7AE89B5145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85994" y="2003006"/>
            <a:ext cx="629384" cy="629384"/>
          </a:xfrm>
          <a:prstGeom prst="rect">
            <a:avLst/>
          </a:prstGeom>
        </p:spPr>
      </p:pic>
      <p:pic>
        <p:nvPicPr>
          <p:cNvPr id="7" name="Graphic 6" descr="Security camera with solid fill">
            <a:extLst>
              <a:ext uri="{FF2B5EF4-FFF2-40B4-BE49-F238E27FC236}">
                <a16:creationId xmlns:a16="http://schemas.microsoft.com/office/drawing/2014/main" id="{ECE0FFCA-8BD3-F792-5700-5090DDA6B8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82623" y="1962410"/>
            <a:ext cx="669980" cy="669980"/>
          </a:xfrm>
          <a:prstGeom prst="rect">
            <a:avLst/>
          </a:prstGeom>
        </p:spPr>
      </p:pic>
    </p:spTree>
    <p:extLst>
      <p:ext uri="{BB962C8B-B14F-4D97-AF65-F5344CB8AC3E}">
        <p14:creationId xmlns:p14="http://schemas.microsoft.com/office/powerpoint/2010/main" val="279119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90"/>
                                        </p:tgtEl>
                                        <p:attrNameLst>
                                          <p:attrName>style.visibility</p:attrName>
                                        </p:attrNameLst>
                                      </p:cBhvr>
                                      <p:to>
                                        <p:strVal val="visible"/>
                                      </p:to>
                                    </p:set>
                                    <p:anim calcmode="lin" valueType="num">
                                      <p:cBhvr additive="base">
                                        <p:cTn id="7" dur="1000"/>
                                        <p:tgtEl>
                                          <p:spTgt spid="209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088"/>
                                        </p:tgtEl>
                                        <p:attrNameLst>
                                          <p:attrName>style.visibility</p:attrName>
                                        </p:attrNameLst>
                                      </p:cBhvr>
                                      <p:to>
                                        <p:strVal val="visible"/>
                                      </p:to>
                                    </p:set>
                                    <p:anim calcmode="lin" valueType="num">
                                      <p:cBhvr additive="base">
                                        <p:cTn id="12" dur="1000"/>
                                        <p:tgtEl>
                                          <p:spTgt spid="2088"/>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2089"/>
                                        </p:tgtEl>
                                        <p:attrNameLst>
                                          <p:attrName>style.visibility</p:attrName>
                                        </p:attrNameLst>
                                      </p:cBhvr>
                                      <p:to>
                                        <p:strVal val="visible"/>
                                      </p:to>
                                    </p:set>
                                    <p:animEffect transition="in" filter="fade">
                                      <p:cBhvr>
                                        <p:cTn id="15" dur="1000"/>
                                        <p:tgtEl>
                                          <p:spTgt spid="2089"/>
                                        </p:tgtEl>
                                      </p:cBhvr>
                                    </p:animEffect>
                                  </p:childTnLst>
                                </p:cTn>
                              </p:par>
                              <p:par>
                                <p:cTn id="16" presetID="10" presetClass="entr" presetSubtype="0" fill="hold" nodeType="withEffect">
                                  <p:stCondLst>
                                    <p:cond delay="0"/>
                                  </p:stCondLst>
                                  <p:childTnLst>
                                    <p:set>
                                      <p:cBhvr>
                                        <p:cTn id="17" dur="1" fill="hold">
                                          <p:stCondLst>
                                            <p:cond delay="0"/>
                                          </p:stCondLst>
                                        </p:cTn>
                                        <p:tgtEl>
                                          <p:spTgt spid="2095"/>
                                        </p:tgtEl>
                                        <p:attrNameLst>
                                          <p:attrName>style.visibility</p:attrName>
                                        </p:attrNameLst>
                                      </p:cBhvr>
                                      <p:to>
                                        <p:strVal val="visible"/>
                                      </p:to>
                                    </p:set>
                                    <p:animEffect transition="in" filter="fade">
                                      <p:cBhvr>
                                        <p:cTn id="18" dur="1000"/>
                                        <p:tgtEl>
                                          <p:spTgt spid="209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2086"/>
                                        </p:tgtEl>
                                        <p:attrNameLst>
                                          <p:attrName>style.visibility</p:attrName>
                                        </p:attrNameLst>
                                      </p:cBhvr>
                                      <p:to>
                                        <p:strVal val="visible"/>
                                      </p:to>
                                    </p:set>
                                    <p:anim calcmode="lin" valueType="num">
                                      <p:cBhvr additive="base">
                                        <p:cTn id="23" dur="1000"/>
                                        <p:tgtEl>
                                          <p:spTgt spid="2086"/>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2087"/>
                                        </p:tgtEl>
                                        <p:attrNameLst>
                                          <p:attrName>style.visibility</p:attrName>
                                        </p:attrNameLst>
                                      </p:cBhvr>
                                      <p:to>
                                        <p:strVal val="visible"/>
                                      </p:to>
                                    </p:set>
                                    <p:animEffect transition="in" filter="fade">
                                      <p:cBhvr>
                                        <p:cTn id="26" dur="1000"/>
                                        <p:tgtEl>
                                          <p:spTgt spid="2087"/>
                                        </p:tgtEl>
                                      </p:cBhvr>
                                    </p:animEffect>
                                  </p:childTnLst>
                                </p:cTn>
                              </p:par>
                              <p:par>
                                <p:cTn id="27" presetID="10" presetClass="entr" presetSubtype="0" fill="hold" nodeType="withEffect">
                                  <p:stCondLst>
                                    <p:cond delay="0"/>
                                  </p:stCondLst>
                                  <p:childTnLst>
                                    <p:set>
                                      <p:cBhvr>
                                        <p:cTn id="28" dur="1" fill="hold">
                                          <p:stCondLst>
                                            <p:cond delay="0"/>
                                          </p:stCondLst>
                                        </p:cTn>
                                        <p:tgtEl>
                                          <p:spTgt spid="2093"/>
                                        </p:tgtEl>
                                        <p:attrNameLst>
                                          <p:attrName>style.visibility</p:attrName>
                                        </p:attrNameLst>
                                      </p:cBhvr>
                                      <p:to>
                                        <p:strVal val="visible"/>
                                      </p:to>
                                    </p:set>
                                    <p:animEffect transition="in" filter="fade">
                                      <p:cBhvr>
                                        <p:cTn id="29" dur="1000"/>
                                        <p:tgtEl>
                                          <p:spTgt spid="2093"/>
                                        </p:tgtEl>
                                      </p:cBhvr>
                                    </p:animEffect>
                                  </p:childTnLst>
                                </p:cTn>
                              </p:par>
                              <p:par>
                                <p:cTn id="30" presetID="10" presetClass="entr" presetSubtype="0" fill="hold" nodeType="withEffect">
                                  <p:stCondLst>
                                    <p:cond delay="0"/>
                                  </p:stCondLst>
                                  <p:childTnLst>
                                    <p:set>
                                      <p:cBhvr>
                                        <p:cTn id="31" dur="1" fill="hold">
                                          <p:stCondLst>
                                            <p:cond delay="0"/>
                                          </p:stCondLst>
                                        </p:cTn>
                                        <p:tgtEl>
                                          <p:spTgt spid="2109"/>
                                        </p:tgtEl>
                                        <p:attrNameLst>
                                          <p:attrName>style.visibility</p:attrName>
                                        </p:attrNameLst>
                                      </p:cBhvr>
                                      <p:to>
                                        <p:strVal val="visible"/>
                                      </p:to>
                                    </p:set>
                                    <p:animEffect transition="in" filter="fade">
                                      <p:cBhvr>
                                        <p:cTn id="32" dur="1000"/>
                                        <p:tgtEl>
                                          <p:spTgt spid="210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084"/>
                                        </p:tgtEl>
                                        <p:attrNameLst>
                                          <p:attrName>style.visibility</p:attrName>
                                        </p:attrNameLst>
                                      </p:cBhvr>
                                      <p:to>
                                        <p:strVal val="visible"/>
                                      </p:to>
                                    </p:set>
                                    <p:anim calcmode="lin" valueType="num">
                                      <p:cBhvr additive="base">
                                        <p:cTn id="37" dur="1000"/>
                                        <p:tgtEl>
                                          <p:spTgt spid="2084"/>
                                        </p:tgtEl>
                                        <p:attrNameLst>
                                          <p:attrName>ppt_x</p:attrName>
                                        </p:attrNameLst>
                                      </p:cBhvr>
                                      <p:tavLst>
                                        <p:tav tm="0">
                                          <p:val>
                                            <p:strVal val="#ppt_x-1"/>
                                          </p:val>
                                        </p:tav>
                                        <p:tav tm="100000">
                                          <p:val>
                                            <p:strVal val="#ppt_x"/>
                                          </p:val>
                                        </p:tav>
                                      </p:tavLst>
                                    </p:anim>
                                  </p:childTnLst>
                                </p:cTn>
                              </p:par>
                              <p:par>
                                <p:cTn id="38" presetID="10" presetClass="entr" presetSubtype="0" fill="hold" nodeType="withEffect">
                                  <p:stCondLst>
                                    <p:cond delay="0"/>
                                  </p:stCondLst>
                                  <p:childTnLst>
                                    <p:set>
                                      <p:cBhvr>
                                        <p:cTn id="39" dur="1" fill="hold">
                                          <p:stCondLst>
                                            <p:cond delay="0"/>
                                          </p:stCondLst>
                                        </p:cTn>
                                        <p:tgtEl>
                                          <p:spTgt spid="2085"/>
                                        </p:tgtEl>
                                        <p:attrNameLst>
                                          <p:attrName>style.visibility</p:attrName>
                                        </p:attrNameLst>
                                      </p:cBhvr>
                                      <p:to>
                                        <p:strVal val="visible"/>
                                      </p:to>
                                    </p:set>
                                    <p:animEffect transition="in" filter="fade">
                                      <p:cBhvr>
                                        <p:cTn id="40" dur="1000"/>
                                        <p:tgtEl>
                                          <p:spTgt spid="2085"/>
                                        </p:tgtEl>
                                      </p:cBhvr>
                                    </p:animEffect>
                                  </p:childTnLst>
                                </p:cTn>
                              </p:par>
                              <p:par>
                                <p:cTn id="41" presetID="10" presetClass="entr" presetSubtype="0" fill="hold" nodeType="withEffect">
                                  <p:stCondLst>
                                    <p:cond delay="0"/>
                                  </p:stCondLst>
                                  <p:childTnLst>
                                    <p:set>
                                      <p:cBhvr>
                                        <p:cTn id="42" dur="1" fill="hold">
                                          <p:stCondLst>
                                            <p:cond delay="0"/>
                                          </p:stCondLst>
                                        </p:cTn>
                                        <p:tgtEl>
                                          <p:spTgt spid="2091"/>
                                        </p:tgtEl>
                                        <p:attrNameLst>
                                          <p:attrName>style.visibility</p:attrName>
                                        </p:attrNameLst>
                                      </p:cBhvr>
                                      <p:to>
                                        <p:strVal val="visible"/>
                                      </p:to>
                                    </p:set>
                                    <p:animEffect transition="in" filter="fade">
                                      <p:cBhvr>
                                        <p:cTn id="43" dur="1000"/>
                                        <p:tgtEl>
                                          <p:spTgt spid="2091"/>
                                        </p:tgtEl>
                                      </p:cBhvr>
                                    </p:animEffect>
                                  </p:childTnLst>
                                </p:cTn>
                              </p:par>
                              <p:par>
                                <p:cTn id="44" presetID="10" presetClass="entr" presetSubtype="0" fill="hold" nodeType="withEffect">
                                  <p:stCondLst>
                                    <p:cond delay="0"/>
                                  </p:stCondLst>
                                  <p:childTnLst>
                                    <p:set>
                                      <p:cBhvr>
                                        <p:cTn id="45" dur="1" fill="hold">
                                          <p:stCondLst>
                                            <p:cond delay="0"/>
                                          </p:stCondLst>
                                        </p:cTn>
                                        <p:tgtEl>
                                          <p:spTgt spid="2105"/>
                                        </p:tgtEl>
                                        <p:attrNameLst>
                                          <p:attrName>style.visibility</p:attrName>
                                        </p:attrNameLst>
                                      </p:cBhvr>
                                      <p:to>
                                        <p:strVal val="visible"/>
                                      </p:to>
                                    </p:set>
                                    <p:animEffect transition="in" filter="fade">
                                      <p:cBhvr>
                                        <p:cTn id="46" dur="1000"/>
                                        <p:tgtEl>
                                          <p:spTgt spid="2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992040-15FE-C1D4-37B4-2F42B4FCFABD}"/>
              </a:ext>
            </a:extLst>
          </p:cNvPr>
          <p:cNvSpPr>
            <a:spLocks noGrp="1"/>
          </p:cNvSpPr>
          <p:nvPr>
            <p:ph type="title" idx="2"/>
          </p:nvPr>
        </p:nvSpPr>
        <p:spPr>
          <a:xfrm>
            <a:off x="2307300" y="773466"/>
            <a:ext cx="4529400" cy="2592034"/>
          </a:xfrm>
        </p:spPr>
        <p:txBody>
          <a:bodyPr/>
          <a:lstStyle/>
          <a:p>
            <a:r>
              <a:rPr lang="en-SG" sz="5000" dirty="0"/>
              <a:t>Thank you for your attention</a:t>
            </a:r>
          </a:p>
        </p:txBody>
      </p:sp>
    </p:spTree>
    <p:extLst>
      <p:ext uri="{BB962C8B-B14F-4D97-AF65-F5344CB8AC3E}">
        <p14:creationId xmlns:p14="http://schemas.microsoft.com/office/powerpoint/2010/main" val="270522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3"/>
          <p:cNvSpPr txBox="1">
            <a:spLocks noGrp="1"/>
          </p:cNvSpPr>
          <p:nvPr>
            <p:ph type="ctrTitle"/>
          </p:nvPr>
        </p:nvSpPr>
        <p:spPr>
          <a:xfrm>
            <a:off x="2319538" y="1601112"/>
            <a:ext cx="6204300" cy="212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Productivity State Developer (PSD)</a:t>
            </a:r>
            <a:endParaRPr sz="4000" dirty="0"/>
          </a:p>
        </p:txBody>
      </p:sp>
      <p:sp>
        <p:nvSpPr>
          <p:cNvPr id="435" name="Google Shape;435;p53"/>
          <p:cNvSpPr txBox="1">
            <a:spLocks noGrp="1"/>
          </p:cNvSpPr>
          <p:nvPr>
            <p:ph type="subTitle" idx="1"/>
          </p:nvPr>
        </p:nvSpPr>
        <p:spPr>
          <a:xfrm>
            <a:off x="3073629" y="3718221"/>
            <a:ext cx="5193900" cy="4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by Jackie Seah</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09 Nov 2023</a:t>
            </a:r>
            <a:endParaRPr dirty="0"/>
          </a:p>
        </p:txBody>
      </p:sp>
      <p:grpSp>
        <p:nvGrpSpPr>
          <p:cNvPr id="436" name="Google Shape;436;p53"/>
          <p:cNvGrpSpPr/>
          <p:nvPr/>
        </p:nvGrpSpPr>
        <p:grpSpPr>
          <a:xfrm>
            <a:off x="1791950" y="676699"/>
            <a:ext cx="3230805" cy="1532909"/>
            <a:chOff x="1791950" y="676699"/>
            <a:chExt cx="3230805" cy="1532909"/>
          </a:xfrm>
        </p:grpSpPr>
        <p:sp>
          <p:nvSpPr>
            <p:cNvPr id="437" name="Google Shape;437;p53"/>
            <p:cNvSpPr/>
            <p:nvPr/>
          </p:nvSpPr>
          <p:spPr>
            <a:xfrm>
              <a:off x="1791950" y="676699"/>
              <a:ext cx="2870260" cy="735100"/>
            </a:xfrm>
            <a:custGeom>
              <a:avLst/>
              <a:gdLst/>
              <a:ahLst/>
              <a:cxnLst/>
              <a:rect l="l" t="t" r="r" b="b"/>
              <a:pathLst>
                <a:path w="125861" h="29404" extrusionOk="0">
                  <a:moveTo>
                    <a:pt x="1419" y="29404"/>
                  </a:moveTo>
                  <a:cubicBezTo>
                    <a:pt x="1478" y="25006"/>
                    <a:pt x="-1850" y="7713"/>
                    <a:pt x="1775" y="3018"/>
                  </a:cubicBezTo>
                  <a:cubicBezTo>
                    <a:pt x="5400" y="-1677"/>
                    <a:pt x="4687" y="1532"/>
                    <a:pt x="23169" y="1235"/>
                  </a:cubicBezTo>
                  <a:cubicBezTo>
                    <a:pt x="41651" y="938"/>
                    <a:pt x="95553" y="-1261"/>
                    <a:pt x="112668" y="1235"/>
                  </a:cubicBezTo>
                  <a:cubicBezTo>
                    <a:pt x="129783" y="3731"/>
                    <a:pt x="123662" y="13715"/>
                    <a:pt x="125861" y="16211"/>
                  </a:cubicBezTo>
                </a:path>
              </a:pathLst>
            </a:custGeom>
            <a:noFill/>
            <a:ln w="9525" cap="flat" cmpd="sng">
              <a:solidFill>
                <a:schemeClr val="accent2"/>
              </a:solidFill>
              <a:prstDash val="solid"/>
              <a:round/>
              <a:headEnd type="none" w="med" len="med"/>
              <a:tailEnd type="none" w="med" len="med"/>
            </a:ln>
          </p:spPr>
          <p:txBody>
            <a:bodyPr/>
            <a:lstStyle/>
            <a:p>
              <a:endParaRPr lang="en-SG"/>
            </a:p>
          </p:txBody>
        </p:sp>
        <p:sp>
          <p:nvSpPr>
            <p:cNvPr id="438" name="Google Shape;438;p53"/>
            <p:cNvSpPr/>
            <p:nvPr/>
          </p:nvSpPr>
          <p:spPr>
            <a:xfrm rot="10800000" flipH="1">
              <a:off x="4266200" y="1308576"/>
              <a:ext cx="756555" cy="901033"/>
            </a:xfrm>
            <a:custGeom>
              <a:avLst/>
              <a:gdLst/>
              <a:ahLst/>
              <a:cxnLst/>
              <a:rect l="l" t="t" r="r" b="b"/>
              <a:pathLst>
                <a:path w="9300" h="11076" extrusionOk="0">
                  <a:moveTo>
                    <a:pt x="4657" y="0"/>
                  </a:moveTo>
                  <a:cubicBezTo>
                    <a:pt x="2508" y="0"/>
                    <a:pt x="624" y="1207"/>
                    <a:pt x="266" y="3369"/>
                  </a:cubicBezTo>
                  <a:cubicBezTo>
                    <a:pt x="1" y="4988"/>
                    <a:pt x="624" y="6579"/>
                    <a:pt x="1553" y="7959"/>
                  </a:cubicBezTo>
                  <a:cubicBezTo>
                    <a:pt x="2481" y="9352"/>
                    <a:pt x="2694" y="11076"/>
                    <a:pt x="2694" y="11076"/>
                  </a:cubicBezTo>
                  <a:lnTo>
                    <a:pt x="6606" y="11076"/>
                  </a:lnTo>
                  <a:cubicBezTo>
                    <a:pt x="6606" y="11076"/>
                    <a:pt x="6819" y="9352"/>
                    <a:pt x="7747" y="7959"/>
                  </a:cubicBezTo>
                  <a:cubicBezTo>
                    <a:pt x="8676" y="6579"/>
                    <a:pt x="9299" y="4988"/>
                    <a:pt x="9034" y="3369"/>
                  </a:cubicBezTo>
                  <a:cubicBezTo>
                    <a:pt x="8676" y="1207"/>
                    <a:pt x="6792" y="0"/>
                    <a:pt x="4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3"/>
            <p:cNvSpPr/>
            <p:nvPr/>
          </p:nvSpPr>
          <p:spPr>
            <a:xfrm rot="10800000" flipH="1">
              <a:off x="4479904" y="1179069"/>
              <a:ext cx="329142" cy="143583"/>
            </a:xfrm>
            <a:custGeom>
              <a:avLst/>
              <a:gdLst/>
              <a:ahLst/>
              <a:cxnLst/>
              <a:rect l="l" t="t" r="r" b="b"/>
              <a:pathLst>
                <a:path w="4046" h="1765" extrusionOk="0">
                  <a:moveTo>
                    <a:pt x="0" y="0"/>
                  </a:moveTo>
                  <a:lnTo>
                    <a:pt x="0" y="1765"/>
                  </a:lnTo>
                  <a:lnTo>
                    <a:pt x="4046" y="1765"/>
                  </a:lnTo>
                  <a:lnTo>
                    <a:pt x="4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3"/>
            <p:cNvSpPr/>
            <p:nvPr/>
          </p:nvSpPr>
          <p:spPr>
            <a:xfrm rot="10800000" flipH="1">
              <a:off x="4458266" y="1431578"/>
              <a:ext cx="373478" cy="452143"/>
            </a:xfrm>
            <a:custGeom>
              <a:avLst/>
              <a:gdLst/>
              <a:ahLst/>
              <a:cxnLst/>
              <a:rect l="l" t="t" r="r" b="b"/>
              <a:pathLst>
                <a:path w="4591" h="5558" extrusionOk="0">
                  <a:moveTo>
                    <a:pt x="1871" y="345"/>
                  </a:moveTo>
                  <a:cubicBezTo>
                    <a:pt x="1951" y="438"/>
                    <a:pt x="2004" y="557"/>
                    <a:pt x="2004" y="690"/>
                  </a:cubicBezTo>
                  <a:cubicBezTo>
                    <a:pt x="2004" y="823"/>
                    <a:pt x="1951" y="942"/>
                    <a:pt x="1871" y="1035"/>
                  </a:cubicBezTo>
                  <a:cubicBezTo>
                    <a:pt x="1778" y="942"/>
                    <a:pt x="1739" y="823"/>
                    <a:pt x="1739" y="690"/>
                  </a:cubicBezTo>
                  <a:cubicBezTo>
                    <a:pt x="1739" y="557"/>
                    <a:pt x="1778" y="438"/>
                    <a:pt x="1871" y="345"/>
                  </a:cubicBezTo>
                  <a:close/>
                  <a:moveTo>
                    <a:pt x="2667" y="345"/>
                  </a:moveTo>
                  <a:cubicBezTo>
                    <a:pt x="2747" y="438"/>
                    <a:pt x="2800" y="557"/>
                    <a:pt x="2800" y="690"/>
                  </a:cubicBezTo>
                  <a:cubicBezTo>
                    <a:pt x="2800" y="823"/>
                    <a:pt x="2747" y="942"/>
                    <a:pt x="2667" y="1035"/>
                  </a:cubicBezTo>
                  <a:cubicBezTo>
                    <a:pt x="2587" y="942"/>
                    <a:pt x="2534" y="823"/>
                    <a:pt x="2534" y="690"/>
                  </a:cubicBezTo>
                  <a:cubicBezTo>
                    <a:pt x="2534" y="557"/>
                    <a:pt x="2587" y="438"/>
                    <a:pt x="2667" y="345"/>
                  </a:cubicBezTo>
                  <a:close/>
                  <a:moveTo>
                    <a:pt x="3476" y="358"/>
                  </a:moveTo>
                  <a:cubicBezTo>
                    <a:pt x="3542" y="451"/>
                    <a:pt x="3596" y="570"/>
                    <a:pt x="3596" y="690"/>
                  </a:cubicBezTo>
                  <a:cubicBezTo>
                    <a:pt x="3596" y="862"/>
                    <a:pt x="3503" y="1021"/>
                    <a:pt x="3370" y="1114"/>
                  </a:cubicBezTo>
                  <a:lnTo>
                    <a:pt x="3370" y="690"/>
                  </a:lnTo>
                  <a:cubicBezTo>
                    <a:pt x="3370" y="557"/>
                    <a:pt x="3410" y="451"/>
                    <a:pt x="3476" y="358"/>
                  </a:cubicBezTo>
                  <a:close/>
                  <a:moveTo>
                    <a:pt x="1075" y="332"/>
                  </a:moveTo>
                  <a:cubicBezTo>
                    <a:pt x="1155" y="425"/>
                    <a:pt x="1221" y="544"/>
                    <a:pt x="1221" y="690"/>
                  </a:cubicBezTo>
                  <a:lnTo>
                    <a:pt x="1221" y="1154"/>
                  </a:lnTo>
                  <a:lnTo>
                    <a:pt x="1208" y="1154"/>
                  </a:lnTo>
                  <a:cubicBezTo>
                    <a:pt x="1049" y="1061"/>
                    <a:pt x="943" y="889"/>
                    <a:pt x="943" y="690"/>
                  </a:cubicBezTo>
                  <a:cubicBezTo>
                    <a:pt x="943" y="544"/>
                    <a:pt x="996" y="425"/>
                    <a:pt x="1075" y="332"/>
                  </a:cubicBezTo>
                  <a:close/>
                  <a:moveTo>
                    <a:pt x="677" y="159"/>
                  </a:moveTo>
                  <a:cubicBezTo>
                    <a:pt x="784" y="159"/>
                    <a:pt x="876" y="186"/>
                    <a:pt x="956" y="239"/>
                  </a:cubicBezTo>
                  <a:cubicBezTo>
                    <a:pt x="850" y="358"/>
                    <a:pt x="784" y="517"/>
                    <a:pt x="784" y="690"/>
                  </a:cubicBezTo>
                  <a:cubicBezTo>
                    <a:pt x="784" y="902"/>
                    <a:pt x="876" y="1088"/>
                    <a:pt x="1036" y="1220"/>
                  </a:cubicBezTo>
                  <a:lnTo>
                    <a:pt x="677" y="1220"/>
                  </a:lnTo>
                  <a:cubicBezTo>
                    <a:pt x="386" y="1220"/>
                    <a:pt x="147" y="982"/>
                    <a:pt x="147" y="690"/>
                  </a:cubicBezTo>
                  <a:cubicBezTo>
                    <a:pt x="147" y="398"/>
                    <a:pt x="386" y="159"/>
                    <a:pt x="677" y="159"/>
                  </a:cubicBezTo>
                  <a:close/>
                  <a:moveTo>
                    <a:pt x="1473" y="159"/>
                  </a:moveTo>
                  <a:cubicBezTo>
                    <a:pt x="1566" y="159"/>
                    <a:pt x="1672" y="186"/>
                    <a:pt x="1752" y="239"/>
                  </a:cubicBezTo>
                  <a:cubicBezTo>
                    <a:pt x="1646" y="358"/>
                    <a:pt x="1579" y="517"/>
                    <a:pt x="1579" y="690"/>
                  </a:cubicBezTo>
                  <a:cubicBezTo>
                    <a:pt x="1579" y="862"/>
                    <a:pt x="1646" y="1021"/>
                    <a:pt x="1752" y="1141"/>
                  </a:cubicBezTo>
                  <a:cubicBezTo>
                    <a:pt x="1672" y="1194"/>
                    <a:pt x="1566" y="1220"/>
                    <a:pt x="1473" y="1220"/>
                  </a:cubicBezTo>
                  <a:cubicBezTo>
                    <a:pt x="1433" y="1220"/>
                    <a:pt x="1407" y="1207"/>
                    <a:pt x="1367" y="1207"/>
                  </a:cubicBezTo>
                  <a:lnTo>
                    <a:pt x="1367" y="690"/>
                  </a:lnTo>
                  <a:cubicBezTo>
                    <a:pt x="1367" y="517"/>
                    <a:pt x="1301" y="358"/>
                    <a:pt x="1195" y="239"/>
                  </a:cubicBezTo>
                  <a:cubicBezTo>
                    <a:pt x="1274" y="186"/>
                    <a:pt x="1367" y="159"/>
                    <a:pt x="1473" y="159"/>
                  </a:cubicBezTo>
                  <a:close/>
                  <a:moveTo>
                    <a:pt x="2269" y="159"/>
                  </a:moveTo>
                  <a:cubicBezTo>
                    <a:pt x="2362" y="159"/>
                    <a:pt x="2455" y="186"/>
                    <a:pt x="2548" y="239"/>
                  </a:cubicBezTo>
                  <a:cubicBezTo>
                    <a:pt x="2442" y="358"/>
                    <a:pt x="2375" y="517"/>
                    <a:pt x="2375" y="690"/>
                  </a:cubicBezTo>
                  <a:cubicBezTo>
                    <a:pt x="2375" y="862"/>
                    <a:pt x="2442" y="1008"/>
                    <a:pt x="2548" y="1141"/>
                  </a:cubicBezTo>
                  <a:cubicBezTo>
                    <a:pt x="2455" y="1194"/>
                    <a:pt x="2362" y="1220"/>
                    <a:pt x="2269" y="1220"/>
                  </a:cubicBezTo>
                  <a:cubicBezTo>
                    <a:pt x="2163" y="1220"/>
                    <a:pt x="2070" y="1194"/>
                    <a:pt x="1977" y="1141"/>
                  </a:cubicBezTo>
                  <a:cubicBezTo>
                    <a:pt x="2083" y="1021"/>
                    <a:pt x="2150" y="862"/>
                    <a:pt x="2150" y="690"/>
                  </a:cubicBezTo>
                  <a:cubicBezTo>
                    <a:pt x="2150" y="517"/>
                    <a:pt x="2083" y="358"/>
                    <a:pt x="1977" y="239"/>
                  </a:cubicBezTo>
                  <a:cubicBezTo>
                    <a:pt x="2070" y="186"/>
                    <a:pt x="2163" y="159"/>
                    <a:pt x="2269" y="159"/>
                  </a:cubicBezTo>
                  <a:close/>
                  <a:moveTo>
                    <a:pt x="3065" y="159"/>
                  </a:moveTo>
                  <a:cubicBezTo>
                    <a:pt x="3171" y="159"/>
                    <a:pt x="3277" y="186"/>
                    <a:pt x="3370" y="252"/>
                  </a:cubicBezTo>
                  <a:cubicBezTo>
                    <a:pt x="3264" y="372"/>
                    <a:pt x="3211" y="517"/>
                    <a:pt x="3211" y="690"/>
                  </a:cubicBezTo>
                  <a:lnTo>
                    <a:pt x="3211" y="1194"/>
                  </a:lnTo>
                  <a:cubicBezTo>
                    <a:pt x="3158" y="1207"/>
                    <a:pt x="3118" y="1220"/>
                    <a:pt x="3065" y="1220"/>
                  </a:cubicBezTo>
                  <a:cubicBezTo>
                    <a:pt x="2959" y="1220"/>
                    <a:pt x="2866" y="1194"/>
                    <a:pt x="2786" y="1141"/>
                  </a:cubicBezTo>
                  <a:cubicBezTo>
                    <a:pt x="2879" y="1021"/>
                    <a:pt x="2946" y="862"/>
                    <a:pt x="2946" y="690"/>
                  </a:cubicBezTo>
                  <a:cubicBezTo>
                    <a:pt x="2946" y="517"/>
                    <a:pt x="2879" y="358"/>
                    <a:pt x="2786" y="239"/>
                  </a:cubicBezTo>
                  <a:cubicBezTo>
                    <a:pt x="2866" y="186"/>
                    <a:pt x="2959" y="159"/>
                    <a:pt x="3065" y="159"/>
                  </a:cubicBezTo>
                  <a:close/>
                  <a:moveTo>
                    <a:pt x="3901" y="159"/>
                  </a:moveTo>
                  <a:cubicBezTo>
                    <a:pt x="4192" y="159"/>
                    <a:pt x="4431" y="398"/>
                    <a:pt x="4431" y="690"/>
                  </a:cubicBezTo>
                  <a:cubicBezTo>
                    <a:pt x="4431" y="982"/>
                    <a:pt x="4192" y="1220"/>
                    <a:pt x="3901" y="1220"/>
                  </a:cubicBezTo>
                  <a:lnTo>
                    <a:pt x="3489" y="1220"/>
                  </a:lnTo>
                  <a:cubicBezTo>
                    <a:pt x="3649" y="1088"/>
                    <a:pt x="3755" y="902"/>
                    <a:pt x="3755" y="690"/>
                  </a:cubicBezTo>
                  <a:cubicBezTo>
                    <a:pt x="3755" y="517"/>
                    <a:pt x="3688" y="372"/>
                    <a:pt x="3596" y="252"/>
                  </a:cubicBezTo>
                  <a:cubicBezTo>
                    <a:pt x="3675" y="199"/>
                    <a:pt x="3781" y="159"/>
                    <a:pt x="3901" y="159"/>
                  </a:cubicBezTo>
                  <a:close/>
                  <a:moveTo>
                    <a:pt x="677" y="0"/>
                  </a:moveTo>
                  <a:cubicBezTo>
                    <a:pt x="306" y="0"/>
                    <a:pt x="1" y="305"/>
                    <a:pt x="1" y="690"/>
                  </a:cubicBezTo>
                  <a:cubicBezTo>
                    <a:pt x="1" y="1061"/>
                    <a:pt x="306" y="1366"/>
                    <a:pt x="677" y="1366"/>
                  </a:cubicBezTo>
                  <a:lnTo>
                    <a:pt x="1208" y="1366"/>
                  </a:lnTo>
                  <a:lnTo>
                    <a:pt x="1208" y="5558"/>
                  </a:lnTo>
                  <a:lnTo>
                    <a:pt x="1367" y="5558"/>
                  </a:lnTo>
                  <a:lnTo>
                    <a:pt x="1367" y="1366"/>
                  </a:lnTo>
                  <a:lnTo>
                    <a:pt x="1473" y="1366"/>
                  </a:lnTo>
                  <a:cubicBezTo>
                    <a:pt x="1619" y="1366"/>
                    <a:pt x="1752" y="1327"/>
                    <a:pt x="1871" y="1247"/>
                  </a:cubicBezTo>
                  <a:cubicBezTo>
                    <a:pt x="1977" y="1327"/>
                    <a:pt x="2110" y="1366"/>
                    <a:pt x="2269" y="1366"/>
                  </a:cubicBezTo>
                  <a:cubicBezTo>
                    <a:pt x="2415" y="1366"/>
                    <a:pt x="2548" y="1327"/>
                    <a:pt x="2667" y="1247"/>
                  </a:cubicBezTo>
                  <a:cubicBezTo>
                    <a:pt x="2773" y="1327"/>
                    <a:pt x="2906" y="1366"/>
                    <a:pt x="3065" y="1366"/>
                  </a:cubicBezTo>
                  <a:cubicBezTo>
                    <a:pt x="3105" y="1366"/>
                    <a:pt x="3158" y="1366"/>
                    <a:pt x="3211" y="1353"/>
                  </a:cubicBezTo>
                  <a:lnTo>
                    <a:pt x="3211" y="1366"/>
                  </a:lnTo>
                  <a:lnTo>
                    <a:pt x="3211" y="5505"/>
                  </a:lnTo>
                  <a:lnTo>
                    <a:pt x="3370" y="5505"/>
                  </a:lnTo>
                  <a:lnTo>
                    <a:pt x="3370" y="1366"/>
                  </a:lnTo>
                  <a:lnTo>
                    <a:pt x="3901" y="1366"/>
                  </a:lnTo>
                  <a:cubicBezTo>
                    <a:pt x="4272" y="1366"/>
                    <a:pt x="4577" y="1061"/>
                    <a:pt x="4577" y="690"/>
                  </a:cubicBezTo>
                  <a:cubicBezTo>
                    <a:pt x="4590" y="305"/>
                    <a:pt x="4272" y="0"/>
                    <a:pt x="3901" y="0"/>
                  </a:cubicBezTo>
                  <a:cubicBezTo>
                    <a:pt x="3741" y="0"/>
                    <a:pt x="3596" y="53"/>
                    <a:pt x="3476" y="146"/>
                  </a:cubicBezTo>
                  <a:cubicBezTo>
                    <a:pt x="3370" y="53"/>
                    <a:pt x="3224" y="0"/>
                    <a:pt x="3065" y="0"/>
                  </a:cubicBezTo>
                  <a:cubicBezTo>
                    <a:pt x="2906" y="0"/>
                    <a:pt x="2773" y="53"/>
                    <a:pt x="2667" y="133"/>
                  </a:cubicBezTo>
                  <a:cubicBezTo>
                    <a:pt x="2548" y="53"/>
                    <a:pt x="2415" y="0"/>
                    <a:pt x="2269" y="0"/>
                  </a:cubicBezTo>
                  <a:cubicBezTo>
                    <a:pt x="2110" y="0"/>
                    <a:pt x="1977" y="53"/>
                    <a:pt x="1871" y="133"/>
                  </a:cubicBezTo>
                  <a:cubicBezTo>
                    <a:pt x="1752" y="53"/>
                    <a:pt x="1619" y="0"/>
                    <a:pt x="1473" y="0"/>
                  </a:cubicBezTo>
                  <a:cubicBezTo>
                    <a:pt x="1327" y="0"/>
                    <a:pt x="1181" y="53"/>
                    <a:pt x="1075" y="120"/>
                  </a:cubicBezTo>
                  <a:cubicBezTo>
                    <a:pt x="969" y="53"/>
                    <a:pt x="823" y="0"/>
                    <a:pt x="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3"/>
            <p:cNvSpPr/>
            <p:nvPr/>
          </p:nvSpPr>
          <p:spPr>
            <a:xfrm rot="10800000" flipH="1">
              <a:off x="4458266" y="1007503"/>
              <a:ext cx="373478" cy="227780"/>
            </a:xfrm>
            <a:custGeom>
              <a:avLst/>
              <a:gdLst/>
              <a:ahLst/>
              <a:cxnLst/>
              <a:rect l="l" t="t" r="r" b="b"/>
              <a:pathLst>
                <a:path w="4591" h="2800" extrusionOk="0">
                  <a:moveTo>
                    <a:pt x="1" y="1"/>
                  </a:moveTo>
                  <a:lnTo>
                    <a:pt x="1" y="1778"/>
                  </a:lnTo>
                  <a:cubicBezTo>
                    <a:pt x="1" y="2123"/>
                    <a:pt x="266" y="2402"/>
                    <a:pt x="611" y="2402"/>
                  </a:cubicBezTo>
                  <a:lnTo>
                    <a:pt x="1168" y="2402"/>
                  </a:lnTo>
                  <a:lnTo>
                    <a:pt x="1168" y="2800"/>
                  </a:lnTo>
                  <a:lnTo>
                    <a:pt x="3423" y="2800"/>
                  </a:lnTo>
                  <a:lnTo>
                    <a:pt x="3423" y="2402"/>
                  </a:lnTo>
                  <a:lnTo>
                    <a:pt x="3967" y="2402"/>
                  </a:lnTo>
                  <a:cubicBezTo>
                    <a:pt x="4312" y="2402"/>
                    <a:pt x="4590" y="2123"/>
                    <a:pt x="4590" y="1778"/>
                  </a:cubicBezTo>
                  <a:lnTo>
                    <a:pt x="45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53"/>
          <p:cNvSpPr/>
          <p:nvPr/>
        </p:nvSpPr>
        <p:spPr>
          <a:xfrm rot="10800000" flipH="1">
            <a:off x="4553282" y="1039880"/>
            <a:ext cx="164083" cy="81"/>
          </a:xfrm>
          <a:custGeom>
            <a:avLst/>
            <a:gdLst/>
            <a:ahLst/>
            <a:cxnLst/>
            <a:rect l="l" t="t" r="r" b="b"/>
            <a:pathLst>
              <a:path w="2017" h="1" fill="none" extrusionOk="0">
                <a:moveTo>
                  <a:pt x="0" y="1"/>
                </a:moveTo>
                <a:lnTo>
                  <a:pt x="2016" y="1"/>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53"/>
          <p:cNvGrpSpPr/>
          <p:nvPr/>
        </p:nvGrpSpPr>
        <p:grpSpPr>
          <a:xfrm flipH="1">
            <a:off x="713223" y="1031064"/>
            <a:ext cx="2233684" cy="3434247"/>
            <a:chOff x="2653224" y="645065"/>
            <a:chExt cx="1759915" cy="2706262"/>
          </a:xfrm>
        </p:grpSpPr>
        <p:sp>
          <p:nvSpPr>
            <p:cNvPr id="444" name="Google Shape;444;p53"/>
            <p:cNvSpPr/>
            <p:nvPr/>
          </p:nvSpPr>
          <p:spPr>
            <a:xfrm>
              <a:off x="2879782" y="647181"/>
              <a:ext cx="1299241" cy="1299241"/>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3"/>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3"/>
            <p:cNvSpPr/>
            <p:nvPr/>
          </p:nvSpPr>
          <p:spPr>
            <a:xfrm>
              <a:off x="3871429" y="645065"/>
              <a:ext cx="541710" cy="700342"/>
            </a:xfrm>
            <a:custGeom>
              <a:avLst/>
              <a:gdLst/>
              <a:ahLst/>
              <a:cxnLst/>
              <a:rect l="l" t="t" r="r" b="b"/>
              <a:pathLst>
                <a:path w="6659" h="8609" extrusionOk="0">
                  <a:moveTo>
                    <a:pt x="0" y="0"/>
                  </a:moveTo>
                  <a:lnTo>
                    <a:pt x="0" y="8609"/>
                  </a:lnTo>
                  <a:lnTo>
                    <a:pt x="6659" y="8609"/>
                  </a:lnTo>
                  <a:lnTo>
                    <a:pt x="66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3"/>
            <p:cNvSpPr/>
            <p:nvPr/>
          </p:nvSpPr>
          <p:spPr>
            <a:xfrm>
              <a:off x="3925364" y="708681"/>
              <a:ext cx="252592" cy="51901"/>
            </a:xfrm>
            <a:custGeom>
              <a:avLst/>
              <a:gdLst/>
              <a:ahLst/>
              <a:cxnLst/>
              <a:rect l="l" t="t" r="r" b="b"/>
              <a:pathLst>
                <a:path w="3105" h="638" fill="none" extrusionOk="0">
                  <a:moveTo>
                    <a:pt x="2786" y="638"/>
                  </a:moveTo>
                  <a:lnTo>
                    <a:pt x="319" y="638"/>
                  </a:lnTo>
                  <a:cubicBezTo>
                    <a:pt x="146" y="638"/>
                    <a:pt x="0" y="505"/>
                    <a:pt x="0" y="319"/>
                  </a:cubicBezTo>
                  <a:lnTo>
                    <a:pt x="0" y="319"/>
                  </a:lnTo>
                  <a:cubicBezTo>
                    <a:pt x="0" y="147"/>
                    <a:pt x="146" y="1"/>
                    <a:pt x="319" y="1"/>
                  </a:cubicBezTo>
                  <a:lnTo>
                    <a:pt x="2786" y="1"/>
                  </a:lnTo>
                  <a:cubicBezTo>
                    <a:pt x="2972" y="1"/>
                    <a:pt x="3104" y="147"/>
                    <a:pt x="3104" y="319"/>
                  </a:cubicBezTo>
                  <a:lnTo>
                    <a:pt x="3104" y="319"/>
                  </a:lnTo>
                  <a:cubicBezTo>
                    <a:pt x="3104" y="505"/>
                    <a:pt x="2972" y="638"/>
                    <a:pt x="2786" y="638"/>
                  </a:cubicBezTo>
                  <a:close/>
                </a:path>
              </a:pathLst>
            </a:custGeom>
            <a:noFill/>
            <a:ln w="9525"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3"/>
            <p:cNvSpPr/>
            <p:nvPr/>
          </p:nvSpPr>
          <p:spPr>
            <a:xfrm>
              <a:off x="3925364" y="826313"/>
              <a:ext cx="433840" cy="31401"/>
            </a:xfrm>
            <a:custGeom>
              <a:avLst/>
              <a:gdLst/>
              <a:ahLst/>
              <a:cxnLst/>
              <a:rect l="l" t="t" r="r" b="b"/>
              <a:pathLst>
                <a:path w="5333" h="386" fill="none" extrusionOk="0">
                  <a:moveTo>
                    <a:pt x="5147" y="385"/>
                  </a:moveTo>
                  <a:lnTo>
                    <a:pt x="186" y="385"/>
                  </a:lnTo>
                  <a:cubicBezTo>
                    <a:pt x="80" y="385"/>
                    <a:pt x="0" y="293"/>
                    <a:pt x="0" y="186"/>
                  </a:cubicBezTo>
                  <a:lnTo>
                    <a:pt x="0" y="186"/>
                  </a:lnTo>
                  <a:cubicBezTo>
                    <a:pt x="0" y="80"/>
                    <a:pt x="80" y="1"/>
                    <a:pt x="186" y="1"/>
                  </a:cubicBezTo>
                  <a:lnTo>
                    <a:pt x="5147" y="1"/>
                  </a:lnTo>
                  <a:cubicBezTo>
                    <a:pt x="5253" y="1"/>
                    <a:pt x="5333" y="80"/>
                    <a:pt x="5333" y="186"/>
                  </a:cubicBezTo>
                  <a:lnTo>
                    <a:pt x="5333" y="186"/>
                  </a:lnTo>
                  <a:cubicBezTo>
                    <a:pt x="5333" y="293"/>
                    <a:pt x="5253" y="385"/>
                    <a:pt x="5147" y="385"/>
                  </a:cubicBezTo>
                  <a:close/>
                </a:path>
              </a:pathLst>
            </a:custGeom>
            <a:noFill/>
            <a:ln w="9525"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3925364" y="910510"/>
              <a:ext cx="433840" cy="31401"/>
            </a:xfrm>
            <a:custGeom>
              <a:avLst/>
              <a:gdLst/>
              <a:ahLst/>
              <a:cxnLst/>
              <a:rect l="l" t="t" r="r" b="b"/>
              <a:pathLst>
                <a:path w="5333" h="386" fill="none" extrusionOk="0">
                  <a:moveTo>
                    <a:pt x="5147" y="385"/>
                  </a:moveTo>
                  <a:lnTo>
                    <a:pt x="186" y="385"/>
                  </a:lnTo>
                  <a:cubicBezTo>
                    <a:pt x="80" y="385"/>
                    <a:pt x="0" y="305"/>
                    <a:pt x="0" y="199"/>
                  </a:cubicBezTo>
                  <a:lnTo>
                    <a:pt x="0" y="199"/>
                  </a:lnTo>
                  <a:cubicBezTo>
                    <a:pt x="0" y="93"/>
                    <a:pt x="80" y="0"/>
                    <a:pt x="186" y="0"/>
                  </a:cubicBezTo>
                  <a:lnTo>
                    <a:pt x="5147" y="0"/>
                  </a:lnTo>
                  <a:cubicBezTo>
                    <a:pt x="5253" y="0"/>
                    <a:pt x="5333" y="93"/>
                    <a:pt x="5333" y="199"/>
                  </a:cubicBezTo>
                  <a:lnTo>
                    <a:pt x="5333" y="199"/>
                  </a:lnTo>
                  <a:cubicBezTo>
                    <a:pt x="5333" y="305"/>
                    <a:pt x="5253" y="385"/>
                    <a:pt x="5147" y="385"/>
                  </a:cubicBezTo>
                  <a:close/>
                </a:path>
              </a:pathLst>
            </a:custGeom>
            <a:noFill/>
            <a:ln w="9525"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25364" y="995764"/>
              <a:ext cx="433840" cy="31320"/>
            </a:xfrm>
            <a:custGeom>
              <a:avLst/>
              <a:gdLst/>
              <a:ahLst/>
              <a:cxnLst/>
              <a:rect l="l" t="t" r="r" b="b"/>
              <a:pathLst>
                <a:path w="5333" h="385" fill="none" extrusionOk="0">
                  <a:moveTo>
                    <a:pt x="5147" y="385"/>
                  </a:moveTo>
                  <a:lnTo>
                    <a:pt x="186" y="385"/>
                  </a:lnTo>
                  <a:cubicBezTo>
                    <a:pt x="80" y="385"/>
                    <a:pt x="0" y="292"/>
                    <a:pt x="0" y="186"/>
                  </a:cubicBezTo>
                  <a:lnTo>
                    <a:pt x="0" y="186"/>
                  </a:lnTo>
                  <a:cubicBezTo>
                    <a:pt x="0" y="80"/>
                    <a:pt x="80" y="0"/>
                    <a:pt x="186" y="0"/>
                  </a:cubicBezTo>
                  <a:lnTo>
                    <a:pt x="5147" y="0"/>
                  </a:lnTo>
                  <a:cubicBezTo>
                    <a:pt x="5253" y="0"/>
                    <a:pt x="5333" y="80"/>
                    <a:pt x="5333" y="186"/>
                  </a:cubicBezTo>
                  <a:lnTo>
                    <a:pt x="5333" y="186"/>
                  </a:lnTo>
                  <a:cubicBezTo>
                    <a:pt x="5333" y="292"/>
                    <a:pt x="5253" y="385"/>
                    <a:pt x="5147" y="385"/>
                  </a:cubicBezTo>
                  <a:close/>
                </a:path>
              </a:pathLst>
            </a:custGeom>
            <a:noFill/>
            <a:ln w="9525"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3"/>
            <p:cNvSpPr/>
            <p:nvPr/>
          </p:nvSpPr>
          <p:spPr>
            <a:xfrm>
              <a:off x="3925364" y="1079880"/>
              <a:ext cx="433840" cy="31401"/>
            </a:xfrm>
            <a:custGeom>
              <a:avLst/>
              <a:gdLst/>
              <a:ahLst/>
              <a:cxnLst/>
              <a:rect l="l" t="t" r="r" b="b"/>
              <a:pathLst>
                <a:path w="5333" h="386" fill="none" extrusionOk="0">
                  <a:moveTo>
                    <a:pt x="5147" y="385"/>
                  </a:moveTo>
                  <a:lnTo>
                    <a:pt x="186" y="385"/>
                  </a:lnTo>
                  <a:cubicBezTo>
                    <a:pt x="80" y="385"/>
                    <a:pt x="0" y="306"/>
                    <a:pt x="0" y="200"/>
                  </a:cubicBezTo>
                  <a:lnTo>
                    <a:pt x="0" y="200"/>
                  </a:lnTo>
                  <a:cubicBezTo>
                    <a:pt x="0" y="94"/>
                    <a:pt x="80" y="1"/>
                    <a:pt x="186" y="1"/>
                  </a:cubicBezTo>
                  <a:lnTo>
                    <a:pt x="5147" y="1"/>
                  </a:lnTo>
                  <a:cubicBezTo>
                    <a:pt x="5253" y="1"/>
                    <a:pt x="5333" y="94"/>
                    <a:pt x="5333" y="200"/>
                  </a:cubicBezTo>
                  <a:lnTo>
                    <a:pt x="5333" y="200"/>
                  </a:lnTo>
                  <a:cubicBezTo>
                    <a:pt x="5333" y="306"/>
                    <a:pt x="5253" y="385"/>
                    <a:pt x="5147" y="385"/>
                  </a:cubicBezTo>
                  <a:close/>
                </a:path>
              </a:pathLst>
            </a:custGeom>
            <a:noFill/>
            <a:ln w="9525"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3"/>
            <p:cNvSpPr/>
            <p:nvPr/>
          </p:nvSpPr>
          <p:spPr>
            <a:xfrm>
              <a:off x="4222126" y="1229889"/>
              <a:ext cx="119829" cy="229895"/>
            </a:xfrm>
            <a:custGeom>
              <a:avLst/>
              <a:gdLst/>
              <a:ahLst/>
              <a:cxnLst/>
              <a:rect l="l" t="t" r="r" b="b"/>
              <a:pathLst>
                <a:path w="1473" h="2826" extrusionOk="0">
                  <a:moveTo>
                    <a:pt x="0" y="1"/>
                  </a:moveTo>
                  <a:lnTo>
                    <a:pt x="0" y="2826"/>
                  </a:lnTo>
                  <a:lnTo>
                    <a:pt x="730" y="2255"/>
                  </a:lnTo>
                  <a:lnTo>
                    <a:pt x="1472" y="2826"/>
                  </a:lnTo>
                  <a:lnTo>
                    <a:pt x="14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3"/>
            <p:cNvSpPr/>
            <p:nvPr/>
          </p:nvSpPr>
          <p:spPr>
            <a:xfrm>
              <a:off x="4220987" y="1229889"/>
              <a:ext cx="120967" cy="104779"/>
            </a:xfrm>
            <a:custGeom>
              <a:avLst/>
              <a:gdLst/>
              <a:ahLst/>
              <a:cxnLst/>
              <a:rect l="l" t="t" r="r" b="b"/>
              <a:pathLst>
                <a:path w="1487" h="1288" extrusionOk="0">
                  <a:moveTo>
                    <a:pt x="1" y="1"/>
                  </a:moveTo>
                  <a:lnTo>
                    <a:pt x="1" y="1048"/>
                  </a:lnTo>
                  <a:lnTo>
                    <a:pt x="14" y="1048"/>
                  </a:lnTo>
                  <a:cubicBezTo>
                    <a:pt x="213" y="1194"/>
                    <a:pt x="478" y="1287"/>
                    <a:pt x="744" y="1287"/>
                  </a:cubicBezTo>
                  <a:cubicBezTo>
                    <a:pt x="1022" y="1287"/>
                    <a:pt x="1287" y="1194"/>
                    <a:pt x="1486" y="1048"/>
                  </a:cubicBezTo>
                  <a:lnTo>
                    <a:pt x="14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3"/>
            <p:cNvSpPr/>
            <p:nvPr/>
          </p:nvSpPr>
          <p:spPr>
            <a:xfrm>
              <a:off x="4204798" y="1152200"/>
              <a:ext cx="154402" cy="155460"/>
            </a:xfrm>
            <a:custGeom>
              <a:avLst/>
              <a:gdLst/>
              <a:ahLst/>
              <a:cxnLst/>
              <a:rect l="l" t="t" r="r" b="b"/>
              <a:pathLst>
                <a:path w="1898" h="1911" extrusionOk="0">
                  <a:moveTo>
                    <a:pt x="943" y="1"/>
                  </a:moveTo>
                  <a:cubicBezTo>
                    <a:pt x="425" y="1"/>
                    <a:pt x="1" y="438"/>
                    <a:pt x="1" y="956"/>
                  </a:cubicBezTo>
                  <a:cubicBezTo>
                    <a:pt x="1" y="1486"/>
                    <a:pt x="425" y="1911"/>
                    <a:pt x="943" y="1911"/>
                  </a:cubicBezTo>
                  <a:cubicBezTo>
                    <a:pt x="1473" y="1911"/>
                    <a:pt x="1898" y="1486"/>
                    <a:pt x="1898" y="956"/>
                  </a:cubicBezTo>
                  <a:cubicBezTo>
                    <a:pt x="1898" y="438"/>
                    <a:pt x="1473" y="1"/>
                    <a:pt x="9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3"/>
            <p:cNvSpPr/>
            <p:nvPr/>
          </p:nvSpPr>
          <p:spPr>
            <a:xfrm>
              <a:off x="4232864" y="1181323"/>
              <a:ext cx="98271" cy="98271"/>
            </a:xfrm>
            <a:custGeom>
              <a:avLst/>
              <a:gdLst/>
              <a:ahLst/>
              <a:cxnLst/>
              <a:rect l="l" t="t" r="r" b="b"/>
              <a:pathLst>
                <a:path w="1208" h="1208" fill="none" extrusionOk="0">
                  <a:moveTo>
                    <a:pt x="1208" y="598"/>
                  </a:moveTo>
                  <a:cubicBezTo>
                    <a:pt x="1208" y="929"/>
                    <a:pt x="943" y="1208"/>
                    <a:pt x="611" y="1208"/>
                  </a:cubicBezTo>
                  <a:cubicBezTo>
                    <a:pt x="266" y="1208"/>
                    <a:pt x="1" y="929"/>
                    <a:pt x="1" y="598"/>
                  </a:cubicBezTo>
                  <a:cubicBezTo>
                    <a:pt x="1" y="266"/>
                    <a:pt x="266" y="1"/>
                    <a:pt x="611" y="1"/>
                  </a:cubicBezTo>
                  <a:cubicBezTo>
                    <a:pt x="943" y="1"/>
                    <a:pt x="1208" y="266"/>
                    <a:pt x="1208" y="598"/>
                  </a:cubicBezTo>
                  <a:close/>
                </a:path>
              </a:pathLst>
            </a:custGeom>
            <a:noFill/>
            <a:ln w="9525"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3"/>
            <p:cNvSpPr/>
            <p:nvPr/>
          </p:nvSpPr>
          <p:spPr>
            <a:xfrm>
              <a:off x="3187282" y="3226130"/>
              <a:ext cx="323854" cy="125198"/>
            </a:xfrm>
            <a:custGeom>
              <a:avLst/>
              <a:gdLst/>
              <a:ahLst/>
              <a:cxnLst/>
              <a:rect l="l" t="t" r="r" b="b"/>
              <a:pathLst>
                <a:path w="3981" h="1539" extrusionOk="0">
                  <a:moveTo>
                    <a:pt x="3887" y="0"/>
                  </a:moveTo>
                  <a:lnTo>
                    <a:pt x="2468" y="53"/>
                  </a:lnTo>
                  <a:lnTo>
                    <a:pt x="1592" y="717"/>
                  </a:lnTo>
                  <a:cubicBezTo>
                    <a:pt x="1592" y="717"/>
                    <a:pt x="1" y="849"/>
                    <a:pt x="14" y="1114"/>
                  </a:cubicBezTo>
                  <a:cubicBezTo>
                    <a:pt x="14" y="1274"/>
                    <a:pt x="67" y="1539"/>
                    <a:pt x="1075" y="1539"/>
                  </a:cubicBezTo>
                  <a:cubicBezTo>
                    <a:pt x="2070" y="1539"/>
                    <a:pt x="2906" y="1194"/>
                    <a:pt x="2906" y="1194"/>
                  </a:cubicBezTo>
                  <a:lnTo>
                    <a:pt x="2906" y="1539"/>
                  </a:lnTo>
                  <a:lnTo>
                    <a:pt x="3980" y="1539"/>
                  </a:lnTo>
                  <a:lnTo>
                    <a:pt x="38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3"/>
            <p:cNvSpPr/>
            <p:nvPr/>
          </p:nvSpPr>
          <p:spPr>
            <a:xfrm>
              <a:off x="3719306" y="3226130"/>
              <a:ext cx="328085" cy="125198"/>
            </a:xfrm>
            <a:custGeom>
              <a:avLst/>
              <a:gdLst/>
              <a:ahLst/>
              <a:cxnLst/>
              <a:rect l="l" t="t" r="r" b="b"/>
              <a:pathLst>
                <a:path w="4033" h="1539" extrusionOk="0">
                  <a:moveTo>
                    <a:pt x="0" y="0"/>
                  </a:moveTo>
                  <a:lnTo>
                    <a:pt x="53" y="1539"/>
                  </a:lnTo>
                  <a:lnTo>
                    <a:pt x="1141" y="1539"/>
                  </a:lnTo>
                  <a:lnTo>
                    <a:pt x="1141" y="1194"/>
                  </a:lnTo>
                  <a:cubicBezTo>
                    <a:pt x="1141" y="1194"/>
                    <a:pt x="1963" y="1539"/>
                    <a:pt x="2971" y="1539"/>
                  </a:cubicBezTo>
                  <a:cubicBezTo>
                    <a:pt x="3966" y="1539"/>
                    <a:pt x="4032" y="1274"/>
                    <a:pt x="4032" y="1114"/>
                  </a:cubicBezTo>
                  <a:cubicBezTo>
                    <a:pt x="4032" y="849"/>
                    <a:pt x="2441" y="717"/>
                    <a:pt x="2441" y="717"/>
                  </a:cubicBezTo>
                  <a:lnTo>
                    <a:pt x="1565" y="53"/>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3"/>
            <p:cNvSpPr/>
            <p:nvPr/>
          </p:nvSpPr>
          <p:spPr>
            <a:xfrm>
              <a:off x="3273593" y="1881663"/>
              <a:ext cx="621677" cy="1367168"/>
            </a:xfrm>
            <a:custGeom>
              <a:avLst/>
              <a:gdLst/>
              <a:ahLst/>
              <a:cxnLst/>
              <a:rect l="l" t="t" r="r" b="b"/>
              <a:pathLst>
                <a:path w="7642" h="16806" extrusionOk="0">
                  <a:moveTo>
                    <a:pt x="1" y="0"/>
                  </a:moveTo>
                  <a:lnTo>
                    <a:pt x="757" y="16806"/>
                  </a:lnTo>
                  <a:lnTo>
                    <a:pt x="3158" y="16806"/>
                  </a:lnTo>
                  <a:lnTo>
                    <a:pt x="3503" y="186"/>
                  </a:lnTo>
                  <a:lnTo>
                    <a:pt x="5413" y="16806"/>
                  </a:lnTo>
                  <a:lnTo>
                    <a:pt x="7641" y="16806"/>
                  </a:lnTo>
                  <a:lnTo>
                    <a:pt x="70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3"/>
            <p:cNvSpPr/>
            <p:nvPr/>
          </p:nvSpPr>
          <p:spPr>
            <a:xfrm>
              <a:off x="3713856" y="2270108"/>
              <a:ext cx="321658" cy="81025"/>
            </a:xfrm>
            <a:custGeom>
              <a:avLst/>
              <a:gdLst/>
              <a:ahLst/>
              <a:cxnLst/>
              <a:rect l="l" t="t" r="r" b="b"/>
              <a:pathLst>
                <a:path w="3954" h="996" fill="none" extrusionOk="0">
                  <a:moveTo>
                    <a:pt x="1" y="995"/>
                  </a:moveTo>
                  <a:lnTo>
                    <a:pt x="3953" y="995"/>
                  </a:lnTo>
                  <a:cubicBezTo>
                    <a:pt x="3953" y="995"/>
                    <a:pt x="3025" y="0"/>
                    <a:pt x="1977" y="0"/>
                  </a:cubicBezTo>
                  <a:cubicBezTo>
                    <a:pt x="929" y="0"/>
                    <a:pt x="1" y="995"/>
                    <a:pt x="1" y="995"/>
                  </a:cubicBezTo>
                  <a:close/>
                </a:path>
              </a:pathLst>
            </a:custGeom>
            <a:noFill/>
            <a:ln w="4300" cap="flat" cmpd="sng">
              <a:solidFill>
                <a:schemeClr val="dk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3"/>
            <p:cNvSpPr/>
            <p:nvPr/>
          </p:nvSpPr>
          <p:spPr>
            <a:xfrm>
              <a:off x="3812044" y="2154591"/>
              <a:ext cx="130648" cy="154809"/>
            </a:xfrm>
            <a:custGeom>
              <a:avLst/>
              <a:gdLst/>
              <a:ahLst/>
              <a:cxnLst/>
              <a:rect l="l" t="t" r="r" b="b"/>
              <a:pathLst>
                <a:path w="1606" h="1903" extrusionOk="0">
                  <a:moveTo>
                    <a:pt x="399" y="1"/>
                  </a:moveTo>
                  <a:lnTo>
                    <a:pt x="359" y="757"/>
                  </a:lnTo>
                  <a:cubicBezTo>
                    <a:pt x="359" y="757"/>
                    <a:pt x="54" y="969"/>
                    <a:pt x="27" y="1301"/>
                  </a:cubicBezTo>
                  <a:cubicBezTo>
                    <a:pt x="1" y="1632"/>
                    <a:pt x="226" y="1646"/>
                    <a:pt x="226" y="1646"/>
                  </a:cubicBezTo>
                  <a:lnTo>
                    <a:pt x="226" y="1712"/>
                  </a:lnTo>
                  <a:cubicBezTo>
                    <a:pt x="226" y="1817"/>
                    <a:pt x="309" y="1902"/>
                    <a:pt x="402" y="1902"/>
                  </a:cubicBezTo>
                  <a:cubicBezTo>
                    <a:pt x="414" y="1902"/>
                    <a:pt x="426" y="1901"/>
                    <a:pt x="438" y="1898"/>
                  </a:cubicBezTo>
                  <a:cubicBezTo>
                    <a:pt x="478" y="1898"/>
                    <a:pt x="518" y="1884"/>
                    <a:pt x="545" y="1858"/>
                  </a:cubicBezTo>
                  <a:cubicBezTo>
                    <a:pt x="545" y="1858"/>
                    <a:pt x="615" y="1893"/>
                    <a:pt x="710" y="1893"/>
                  </a:cubicBezTo>
                  <a:cubicBezTo>
                    <a:pt x="757" y="1893"/>
                    <a:pt x="810" y="1884"/>
                    <a:pt x="863" y="1858"/>
                  </a:cubicBezTo>
                  <a:cubicBezTo>
                    <a:pt x="863" y="1858"/>
                    <a:pt x="945" y="1899"/>
                    <a:pt x="1036" y="1899"/>
                  </a:cubicBezTo>
                  <a:cubicBezTo>
                    <a:pt x="1081" y="1899"/>
                    <a:pt x="1128" y="1889"/>
                    <a:pt x="1168" y="1858"/>
                  </a:cubicBezTo>
                  <a:cubicBezTo>
                    <a:pt x="1168" y="1858"/>
                    <a:pt x="1227" y="1887"/>
                    <a:pt x="1290" y="1887"/>
                  </a:cubicBezTo>
                  <a:cubicBezTo>
                    <a:pt x="1321" y="1887"/>
                    <a:pt x="1354" y="1880"/>
                    <a:pt x="1380" y="1858"/>
                  </a:cubicBezTo>
                  <a:cubicBezTo>
                    <a:pt x="1473" y="1778"/>
                    <a:pt x="1606" y="1208"/>
                    <a:pt x="1327" y="823"/>
                  </a:cubicBezTo>
                  <a:lnTo>
                    <a:pt x="1380" y="27"/>
                  </a:lnTo>
                  <a:lnTo>
                    <a:pt x="3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3"/>
            <p:cNvSpPr/>
            <p:nvPr/>
          </p:nvSpPr>
          <p:spPr>
            <a:xfrm>
              <a:off x="3614609" y="2342346"/>
              <a:ext cx="520152" cy="358347"/>
            </a:xfrm>
            <a:custGeom>
              <a:avLst/>
              <a:gdLst/>
              <a:ahLst/>
              <a:cxnLst/>
              <a:rect l="l" t="t" r="r" b="b"/>
              <a:pathLst>
                <a:path w="6394" h="4405" extrusionOk="0">
                  <a:moveTo>
                    <a:pt x="0" y="1"/>
                  </a:moveTo>
                  <a:lnTo>
                    <a:pt x="0" y="4405"/>
                  </a:lnTo>
                  <a:lnTo>
                    <a:pt x="6394" y="4405"/>
                  </a:lnTo>
                  <a:lnTo>
                    <a:pt x="63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3"/>
            <p:cNvSpPr/>
            <p:nvPr/>
          </p:nvSpPr>
          <p:spPr>
            <a:xfrm>
              <a:off x="3614609" y="2342346"/>
              <a:ext cx="520152" cy="26032"/>
            </a:xfrm>
            <a:custGeom>
              <a:avLst/>
              <a:gdLst/>
              <a:ahLst/>
              <a:cxnLst/>
              <a:rect l="l" t="t" r="r" b="b"/>
              <a:pathLst>
                <a:path w="6394" h="320" extrusionOk="0">
                  <a:moveTo>
                    <a:pt x="0" y="1"/>
                  </a:moveTo>
                  <a:lnTo>
                    <a:pt x="0" y="319"/>
                  </a:lnTo>
                  <a:lnTo>
                    <a:pt x="6394" y="319"/>
                  </a:lnTo>
                  <a:lnTo>
                    <a:pt x="63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3"/>
            <p:cNvSpPr/>
            <p:nvPr/>
          </p:nvSpPr>
          <p:spPr>
            <a:xfrm>
              <a:off x="3677167" y="2485929"/>
              <a:ext cx="29205" cy="160829"/>
            </a:xfrm>
            <a:custGeom>
              <a:avLst/>
              <a:gdLst/>
              <a:ahLst/>
              <a:cxnLst/>
              <a:rect l="l" t="t" r="r" b="b"/>
              <a:pathLst>
                <a:path w="359" h="1977" extrusionOk="0">
                  <a:moveTo>
                    <a:pt x="1" y="0"/>
                  </a:moveTo>
                  <a:lnTo>
                    <a:pt x="1" y="1976"/>
                  </a:lnTo>
                  <a:lnTo>
                    <a:pt x="359" y="1976"/>
                  </a:lnTo>
                  <a:lnTo>
                    <a:pt x="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3"/>
            <p:cNvSpPr/>
            <p:nvPr/>
          </p:nvSpPr>
          <p:spPr>
            <a:xfrm>
              <a:off x="3665290" y="2543118"/>
              <a:ext cx="52959" cy="52878"/>
            </a:xfrm>
            <a:custGeom>
              <a:avLst/>
              <a:gdLst/>
              <a:ahLst/>
              <a:cxnLst/>
              <a:rect l="l" t="t" r="r" b="b"/>
              <a:pathLst>
                <a:path w="651" h="650" fill="none" extrusionOk="0">
                  <a:moveTo>
                    <a:pt x="1" y="0"/>
                  </a:moveTo>
                  <a:lnTo>
                    <a:pt x="651" y="0"/>
                  </a:lnTo>
                  <a:lnTo>
                    <a:pt x="651" y="650"/>
                  </a:lnTo>
                  <a:lnTo>
                    <a:pt x="1" y="650"/>
                  </a:ln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3"/>
            <p:cNvSpPr/>
            <p:nvPr/>
          </p:nvSpPr>
          <p:spPr>
            <a:xfrm>
              <a:off x="4042995" y="2485929"/>
              <a:ext cx="29205" cy="160829"/>
            </a:xfrm>
            <a:custGeom>
              <a:avLst/>
              <a:gdLst/>
              <a:ahLst/>
              <a:cxnLst/>
              <a:rect l="l" t="t" r="r" b="b"/>
              <a:pathLst>
                <a:path w="359" h="1977" extrusionOk="0">
                  <a:moveTo>
                    <a:pt x="0" y="0"/>
                  </a:moveTo>
                  <a:lnTo>
                    <a:pt x="0" y="1976"/>
                  </a:lnTo>
                  <a:lnTo>
                    <a:pt x="358" y="1976"/>
                  </a:lnTo>
                  <a:lnTo>
                    <a:pt x="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3"/>
            <p:cNvSpPr/>
            <p:nvPr/>
          </p:nvSpPr>
          <p:spPr>
            <a:xfrm>
              <a:off x="4031118" y="2543118"/>
              <a:ext cx="52959" cy="52878"/>
            </a:xfrm>
            <a:custGeom>
              <a:avLst/>
              <a:gdLst/>
              <a:ahLst/>
              <a:cxnLst/>
              <a:rect l="l" t="t" r="r" b="b"/>
              <a:pathLst>
                <a:path w="651" h="650" fill="none" extrusionOk="0">
                  <a:moveTo>
                    <a:pt x="0" y="0"/>
                  </a:moveTo>
                  <a:lnTo>
                    <a:pt x="650" y="0"/>
                  </a:lnTo>
                  <a:lnTo>
                    <a:pt x="650" y="650"/>
                  </a:lnTo>
                  <a:lnTo>
                    <a:pt x="0" y="650"/>
                  </a:lnTo>
                  <a:close/>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3"/>
            <p:cNvSpPr/>
            <p:nvPr/>
          </p:nvSpPr>
          <p:spPr>
            <a:xfrm>
              <a:off x="3614609" y="2342346"/>
              <a:ext cx="520152" cy="143664"/>
            </a:xfrm>
            <a:custGeom>
              <a:avLst/>
              <a:gdLst/>
              <a:ahLst/>
              <a:cxnLst/>
              <a:rect l="l" t="t" r="r" b="b"/>
              <a:pathLst>
                <a:path w="6394" h="1766" fill="none" extrusionOk="0">
                  <a:moveTo>
                    <a:pt x="6394" y="1"/>
                  </a:moveTo>
                  <a:lnTo>
                    <a:pt x="5810" y="1765"/>
                  </a:lnTo>
                  <a:lnTo>
                    <a:pt x="584" y="1765"/>
                  </a:lnTo>
                  <a:lnTo>
                    <a:pt x="0" y="1"/>
                  </a:lnTo>
                </a:path>
              </a:pathLst>
            </a:custGeom>
            <a:noFill/>
            <a:ln w="1000" cap="flat" cmpd="sng">
              <a:solidFill>
                <a:schemeClr val="lt1"/>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3"/>
            <p:cNvSpPr/>
            <p:nvPr/>
          </p:nvSpPr>
          <p:spPr>
            <a:xfrm>
              <a:off x="3273593" y="1881663"/>
              <a:ext cx="577422" cy="394954"/>
            </a:xfrm>
            <a:custGeom>
              <a:avLst/>
              <a:gdLst/>
              <a:ahLst/>
              <a:cxnLst/>
              <a:rect l="l" t="t" r="r" b="b"/>
              <a:pathLst>
                <a:path w="7098" h="4855" extrusionOk="0">
                  <a:moveTo>
                    <a:pt x="1" y="0"/>
                  </a:moveTo>
                  <a:lnTo>
                    <a:pt x="240" y="4855"/>
                  </a:lnTo>
                  <a:lnTo>
                    <a:pt x="3436" y="3462"/>
                  </a:lnTo>
                  <a:lnTo>
                    <a:pt x="3503" y="186"/>
                  </a:lnTo>
                  <a:lnTo>
                    <a:pt x="3861" y="3303"/>
                  </a:lnTo>
                  <a:lnTo>
                    <a:pt x="7097" y="2056"/>
                  </a:lnTo>
                  <a:lnTo>
                    <a:pt x="70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3"/>
            <p:cNvSpPr/>
            <p:nvPr/>
          </p:nvSpPr>
          <p:spPr>
            <a:xfrm>
              <a:off x="2751413" y="1284800"/>
              <a:ext cx="186698" cy="134227"/>
            </a:xfrm>
            <a:custGeom>
              <a:avLst/>
              <a:gdLst/>
              <a:ahLst/>
              <a:cxnLst/>
              <a:rect l="l" t="t" r="r" b="b"/>
              <a:pathLst>
                <a:path w="2295" h="1650" extrusionOk="0">
                  <a:moveTo>
                    <a:pt x="1717" y="0"/>
                  </a:moveTo>
                  <a:cubicBezTo>
                    <a:pt x="1467" y="0"/>
                    <a:pt x="1143" y="153"/>
                    <a:pt x="796" y="413"/>
                  </a:cubicBezTo>
                  <a:cubicBezTo>
                    <a:pt x="265" y="798"/>
                    <a:pt x="0" y="1315"/>
                    <a:pt x="133" y="1461"/>
                  </a:cubicBezTo>
                  <a:cubicBezTo>
                    <a:pt x="257" y="1603"/>
                    <a:pt x="405" y="1650"/>
                    <a:pt x="549" y="1650"/>
                  </a:cubicBezTo>
                  <a:cubicBezTo>
                    <a:pt x="836" y="1650"/>
                    <a:pt x="1101" y="1461"/>
                    <a:pt x="1101" y="1461"/>
                  </a:cubicBezTo>
                  <a:lnTo>
                    <a:pt x="1525" y="1196"/>
                  </a:lnTo>
                  <a:cubicBezTo>
                    <a:pt x="1525" y="1196"/>
                    <a:pt x="2295" y="400"/>
                    <a:pt x="2043" y="135"/>
                  </a:cubicBezTo>
                  <a:cubicBezTo>
                    <a:pt x="1960" y="43"/>
                    <a:pt x="1849" y="0"/>
                    <a:pt x="1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3"/>
            <p:cNvSpPr/>
            <p:nvPr/>
          </p:nvSpPr>
          <p:spPr>
            <a:xfrm>
              <a:off x="2653224" y="1140323"/>
              <a:ext cx="286027" cy="280658"/>
            </a:xfrm>
            <a:custGeom>
              <a:avLst/>
              <a:gdLst/>
              <a:ahLst/>
              <a:cxnLst/>
              <a:rect l="l" t="t" r="r" b="b"/>
              <a:pathLst>
                <a:path w="3516" h="3450" extrusionOk="0">
                  <a:moveTo>
                    <a:pt x="1379" y="1"/>
                  </a:moveTo>
                  <a:cubicBezTo>
                    <a:pt x="1247" y="1"/>
                    <a:pt x="1512" y="624"/>
                    <a:pt x="1512" y="624"/>
                  </a:cubicBezTo>
                  <a:lnTo>
                    <a:pt x="849" y="531"/>
                  </a:lnTo>
                  <a:cubicBezTo>
                    <a:pt x="849" y="531"/>
                    <a:pt x="491" y="147"/>
                    <a:pt x="332" y="120"/>
                  </a:cubicBezTo>
                  <a:cubicBezTo>
                    <a:pt x="239" y="120"/>
                    <a:pt x="279" y="253"/>
                    <a:pt x="279" y="253"/>
                  </a:cubicBezTo>
                  <a:cubicBezTo>
                    <a:pt x="279" y="253"/>
                    <a:pt x="272" y="252"/>
                    <a:pt x="262" y="252"/>
                  </a:cubicBezTo>
                  <a:cubicBezTo>
                    <a:pt x="222" y="252"/>
                    <a:pt x="122" y="269"/>
                    <a:pt x="133" y="438"/>
                  </a:cubicBezTo>
                  <a:cubicBezTo>
                    <a:pt x="0" y="491"/>
                    <a:pt x="27" y="651"/>
                    <a:pt x="146" y="757"/>
                  </a:cubicBezTo>
                  <a:cubicBezTo>
                    <a:pt x="27" y="757"/>
                    <a:pt x="13" y="889"/>
                    <a:pt x="159" y="995"/>
                  </a:cubicBezTo>
                  <a:cubicBezTo>
                    <a:pt x="318" y="1115"/>
                    <a:pt x="504" y="1194"/>
                    <a:pt x="676" y="1301"/>
                  </a:cubicBezTo>
                  <a:cubicBezTo>
                    <a:pt x="1220" y="1592"/>
                    <a:pt x="1910" y="1606"/>
                    <a:pt x="1910" y="1606"/>
                  </a:cubicBezTo>
                  <a:lnTo>
                    <a:pt x="2878" y="3449"/>
                  </a:lnTo>
                  <a:lnTo>
                    <a:pt x="3515" y="2295"/>
                  </a:lnTo>
                  <a:lnTo>
                    <a:pt x="2640" y="1128"/>
                  </a:lnTo>
                  <a:cubicBezTo>
                    <a:pt x="2640" y="1128"/>
                    <a:pt x="2613" y="796"/>
                    <a:pt x="2335" y="664"/>
                  </a:cubicBezTo>
                  <a:cubicBezTo>
                    <a:pt x="2029" y="518"/>
                    <a:pt x="1738" y="465"/>
                    <a:pt x="1738" y="465"/>
                  </a:cubicBezTo>
                  <a:cubicBezTo>
                    <a:pt x="1738" y="465"/>
                    <a:pt x="1499" y="1"/>
                    <a:pt x="1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3"/>
            <p:cNvSpPr/>
            <p:nvPr/>
          </p:nvSpPr>
          <p:spPr>
            <a:xfrm>
              <a:off x="2675839" y="1160823"/>
              <a:ext cx="77771" cy="43278"/>
            </a:xfrm>
            <a:custGeom>
              <a:avLst/>
              <a:gdLst/>
              <a:ahLst/>
              <a:cxnLst/>
              <a:rect l="l" t="t" r="r" b="b"/>
              <a:pathLst>
                <a:path w="956" h="532" fill="none" extrusionOk="0">
                  <a:moveTo>
                    <a:pt x="1" y="1"/>
                  </a:moveTo>
                  <a:lnTo>
                    <a:pt x="465" y="438"/>
                  </a:lnTo>
                  <a:lnTo>
                    <a:pt x="956" y="531"/>
                  </a:lnTo>
                </a:path>
              </a:pathLst>
            </a:custGeom>
            <a:noFill/>
            <a:ln w="100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3"/>
            <p:cNvSpPr/>
            <p:nvPr/>
          </p:nvSpPr>
          <p:spPr>
            <a:xfrm>
              <a:off x="2663962" y="1175954"/>
              <a:ext cx="82082" cy="42139"/>
            </a:xfrm>
            <a:custGeom>
              <a:avLst/>
              <a:gdLst/>
              <a:ahLst/>
              <a:cxnLst/>
              <a:rect l="l" t="t" r="r" b="b"/>
              <a:pathLst>
                <a:path w="1009" h="518" fill="none" extrusionOk="0">
                  <a:moveTo>
                    <a:pt x="1" y="0"/>
                  </a:moveTo>
                  <a:lnTo>
                    <a:pt x="505" y="398"/>
                  </a:lnTo>
                  <a:lnTo>
                    <a:pt x="1009" y="518"/>
                  </a:lnTo>
                </a:path>
              </a:pathLst>
            </a:custGeom>
            <a:noFill/>
            <a:ln w="100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3"/>
            <p:cNvSpPr/>
            <p:nvPr/>
          </p:nvSpPr>
          <p:spPr>
            <a:xfrm>
              <a:off x="2665020" y="1201823"/>
              <a:ext cx="75656" cy="32459"/>
            </a:xfrm>
            <a:custGeom>
              <a:avLst/>
              <a:gdLst/>
              <a:ahLst/>
              <a:cxnLst/>
              <a:rect l="l" t="t" r="r" b="b"/>
              <a:pathLst>
                <a:path w="930" h="399" fill="none" extrusionOk="0">
                  <a:moveTo>
                    <a:pt x="1" y="1"/>
                  </a:moveTo>
                  <a:lnTo>
                    <a:pt x="439" y="253"/>
                  </a:lnTo>
                  <a:lnTo>
                    <a:pt x="929" y="399"/>
                  </a:lnTo>
                </a:path>
              </a:pathLst>
            </a:custGeom>
            <a:noFill/>
            <a:ln w="100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3"/>
            <p:cNvSpPr/>
            <p:nvPr/>
          </p:nvSpPr>
          <p:spPr>
            <a:xfrm>
              <a:off x="2755724" y="1188888"/>
              <a:ext cx="86394" cy="47590"/>
            </a:xfrm>
            <a:custGeom>
              <a:avLst/>
              <a:gdLst/>
              <a:ahLst/>
              <a:cxnLst/>
              <a:rect l="l" t="t" r="r" b="b"/>
              <a:pathLst>
                <a:path w="1062" h="585" fill="none" extrusionOk="0">
                  <a:moveTo>
                    <a:pt x="0" y="558"/>
                  </a:moveTo>
                  <a:cubicBezTo>
                    <a:pt x="0" y="558"/>
                    <a:pt x="637" y="1"/>
                    <a:pt x="1061" y="584"/>
                  </a:cubicBezTo>
                </a:path>
              </a:pathLst>
            </a:custGeom>
            <a:noFill/>
            <a:ln w="100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3"/>
            <p:cNvSpPr/>
            <p:nvPr/>
          </p:nvSpPr>
          <p:spPr>
            <a:xfrm>
              <a:off x="2762151" y="1101519"/>
              <a:ext cx="1271175" cy="1088788"/>
            </a:xfrm>
            <a:custGeom>
              <a:avLst/>
              <a:gdLst/>
              <a:ahLst/>
              <a:cxnLst/>
              <a:rect l="l" t="t" r="r" b="b"/>
              <a:pathLst>
                <a:path w="15626" h="13384" extrusionOk="0">
                  <a:moveTo>
                    <a:pt x="7256" y="0"/>
                  </a:moveTo>
                  <a:cubicBezTo>
                    <a:pt x="6553" y="0"/>
                    <a:pt x="5917" y="425"/>
                    <a:pt x="5651" y="1075"/>
                  </a:cubicBezTo>
                  <a:lnTo>
                    <a:pt x="4046" y="4974"/>
                  </a:lnTo>
                  <a:lnTo>
                    <a:pt x="1924" y="2388"/>
                  </a:lnTo>
                  <a:cubicBezTo>
                    <a:pt x="949" y="3584"/>
                    <a:pt x="347" y="3729"/>
                    <a:pt x="113" y="3729"/>
                  </a:cubicBezTo>
                  <a:cubicBezTo>
                    <a:pt x="38" y="3729"/>
                    <a:pt x="1" y="3714"/>
                    <a:pt x="1" y="3714"/>
                  </a:cubicBezTo>
                  <a:lnTo>
                    <a:pt x="1" y="3714"/>
                  </a:lnTo>
                  <a:lnTo>
                    <a:pt x="2853" y="7640"/>
                  </a:lnTo>
                  <a:cubicBezTo>
                    <a:pt x="3200" y="8124"/>
                    <a:pt x="3724" y="8356"/>
                    <a:pt x="4244" y="8356"/>
                  </a:cubicBezTo>
                  <a:cubicBezTo>
                    <a:pt x="4893" y="8356"/>
                    <a:pt x="5536" y="7994"/>
                    <a:pt x="5824" y="7309"/>
                  </a:cubicBezTo>
                  <a:lnTo>
                    <a:pt x="6513" y="5677"/>
                  </a:lnTo>
                  <a:lnTo>
                    <a:pt x="6500" y="7508"/>
                  </a:lnTo>
                  <a:lnTo>
                    <a:pt x="5824" y="10850"/>
                  </a:lnTo>
                  <a:lnTo>
                    <a:pt x="12761" y="10850"/>
                  </a:lnTo>
                  <a:lnTo>
                    <a:pt x="12761" y="13384"/>
                  </a:lnTo>
                  <a:lnTo>
                    <a:pt x="14870" y="13384"/>
                  </a:lnTo>
                  <a:cubicBezTo>
                    <a:pt x="14870" y="13384"/>
                    <a:pt x="15626" y="6911"/>
                    <a:pt x="15626" y="4497"/>
                  </a:cubicBezTo>
                  <a:cubicBezTo>
                    <a:pt x="15626" y="3396"/>
                    <a:pt x="15493" y="2361"/>
                    <a:pt x="15347" y="1565"/>
                  </a:cubicBezTo>
                  <a:cubicBezTo>
                    <a:pt x="15188" y="663"/>
                    <a:pt x="14406" y="0"/>
                    <a:pt x="134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3"/>
            <p:cNvSpPr/>
            <p:nvPr/>
          </p:nvSpPr>
          <p:spPr>
            <a:xfrm>
              <a:off x="3698806" y="1308635"/>
              <a:ext cx="101443" cy="675612"/>
            </a:xfrm>
            <a:custGeom>
              <a:avLst/>
              <a:gdLst/>
              <a:ahLst/>
              <a:cxnLst/>
              <a:rect l="l" t="t" r="r" b="b"/>
              <a:pathLst>
                <a:path w="1247" h="8305" extrusionOk="0">
                  <a:moveTo>
                    <a:pt x="1247" y="1"/>
                  </a:moveTo>
                  <a:lnTo>
                    <a:pt x="0" y="8304"/>
                  </a:lnTo>
                  <a:lnTo>
                    <a:pt x="1247" y="8304"/>
                  </a:lnTo>
                  <a:lnTo>
                    <a:pt x="12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3"/>
            <p:cNvSpPr/>
            <p:nvPr/>
          </p:nvSpPr>
          <p:spPr>
            <a:xfrm>
              <a:off x="3800167" y="1128446"/>
              <a:ext cx="126337" cy="163025"/>
            </a:xfrm>
            <a:custGeom>
              <a:avLst/>
              <a:gdLst/>
              <a:ahLst/>
              <a:cxnLst/>
              <a:rect l="l" t="t" r="r" b="b"/>
              <a:pathLst>
                <a:path w="1553" h="2004" fill="none" extrusionOk="0">
                  <a:moveTo>
                    <a:pt x="1" y="2004"/>
                  </a:moveTo>
                  <a:cubicBezTo>
                    <a:pt x="1" y="1088"/>
                    <a:pt x="638" y="1"/>
                    <a:pt x="1553" y="1"/>
                  </a:cubicBez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3"/>
            <p:cNvSpPr/>
            <p:nvPr/>
          </p:nvSpPr>
          <p:spPr>
            <a:xfrm>
              <a:off x="3936183" y="1582703"/>
              <a:ext cx="92820" cy="175960"/>
            </a:xfrm>
            <a:custGeom>
              <a:avLst/>
              <a:gdLst/>
              <a:ahLst/>
              <a:cxnLst/>
              <a:rect l="l" t="t" r="r" b="b"/>
              <a:pathLst>
                <a:path w="1141" h="2163" extrusionOk="0">
                  <a:moveTo>
                    <a:pt x="1088" y="1"/>
                  </a:moveTo>
                  <a:cubicBezTo>
                    <a:pt x="491" y="1"/>
                    <a:pt x="0" y="478"/>
                    <a:pt x="0" y="1089"/>
                  </a:cubicBezTo>
                  <a:cubicBezTo>
                    <a:pt x="0" y="1646"/>
                    <a:pt x="425" y="2110"/>
                    <a:pt x="982" y="2163"/>
                  </a:cubicBezTo>
                  <a:cubicBezTo>
                    <a:pt x="1048" y="1407"/>
                    <a:pt x="1101" y="664"/>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3"/>
            <p:cNvSpPr/>
            <p:nvPr/>
          </p:nvSpPr>
          <p:spPr>
            <a:xfrm>
              <a:off x="3024339" y="1671211"/>
              <a:ext cx="196460" cy="109660"/>
            </a:xfrm>
            <a:custGeom>
              <a:avLst/>
              <a:gdLst/>
              <a:ahLst/>
              <a:cxnLst/>
              <a:rect l="l" t="t" r="r" b="b"/>
              <a:pathLst>
                <a:path w="2415" h="1348" extrusionOk="0">
                  <a:moveTo>
                    <a:pt x="1301" y="1"/>
                  </a:moveTo>
                  <a:cubicBezTo>
                    <a:pt x="664" y="1"/>
                    <a:pt x="147" y="438"/>
                    <a:pt x="1" y="1022"/>
                  </a:cubicBezTo>
                  <a:cubicBezTo>
                    <a:pt x="303" y="1241"/>
                    <a:pt x="657" y="1347"/>
                    <a:pt x="1008" y="1347"/>
                  </a:cubicBezTo>
                  <a:cubicBezTo>
                    <a:pt x="1550" y="1347"/>
                    <a:pt x="2085" y="1094"/>
                    <a:pt x="2415" y="611"/>
                  </a:cubicBezTo>
                  <a:cubicBezTo>
                    <a:pt x="2189" y="239"/>
                    <a:pt x="1765" y="1"/>
                    <a:pt x="1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3"/>
            <p:cNvSpPr/>
            <p:nvPr/>
          </p:nvSpPr>
          <p:spPr>
            <a:xfrm>
              <a:off x="3091290" y="1376644"/>
              <a:ext cx="61257" cy="165710"/>
            </a:xfrm>
            <a:custGeom>
              <a:avLst/>
              <a:gdLst/>
              <a:ahLst/>
              <a:cxnLst/>
              <a:rect l="l" t="t" r="r" b="b"/>
              <a:pathLst>
                <a:path w="753" h="2037" extrusionOk="0">
                  <a:moveTo>
                    <a:pt x="663" y="0"/>
                  </a:moveTo>
                  <a:lnTo>
                    <a:pt x="0" y="1592"/>
                  </a:lnTo>
                  <a:lnTo>
                    <a:pt x="345" y="1964"/>
                  </a:lnTo>
                  <a:cubicBezTo>
                    <a:pt x="392" y="2014"/>
                    <a:pt x="451" y="2037"/>
                    <a:pt x="509" y="2037"/>
                  </a:cubicBezTo>
                  <a:cubicBezTo>
                    <a:pt x="632" y="2037"/>
                    <a:pt x="752" y="1935"/>
                    <a:pt x="743" y="1791"/>
                  </a:cubicBezTo>
                  <a:lnTo>
                    <a:pt x="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3"/>
            <p:cNvSpPr/>
            <p:nvPr/>
          </p:nvSpPr>
          <p:spPr>
            <a:xfrm>
              <a:off x="3291978" y="1220208"/>
              <a:ext cx="81" cy="343216"/>
            </a:xfrm>
            <a:custGeom>
              <a:avLst/>
              <a:gdLst/>
              <a:ahLst/>
              <a:cxnLst/>
              <a:rect l="l" t="t" r="r" b="b"/>
              <a:pathLst>
                <a:path w="1" h="4219" fill="none" extrusionOk="0">
                  <a:moveTo>
                    <a:pt x="0" y="4218"/>
                  </a:moveTo>
                  <a:lnTo>
                    <a:pt x="0" y="0"/>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3"/>
            <p:cNvSpPr/>
            <p:nvPr/>
          </p:nvSpPr>
          <p:spPr>
            <a:xfrm>
              <a:off x="3530413" y="1634522"/>
              <a:ext cx="8704" cy="349724"/>
            </a:xfrm>
            <a:custGeom>
              <a:avLst/>
              <a:gdLst/>
              <a:ahLst/>
              <a:cxnLst/>
              <a:rect l="l" t="t" r="r" b="b"/>
              <a:pathLst>
                <a:path w="107" h="4299" fill="none" extrusionOk="0">
                  <a:moveTo>
                    <a:pt x="107" y="1"/>
                  </a:moveTo>
                  <a:lnTo>
                    <a:pt x="1" y="4298"/>
                  </a:ln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3"/>
            <p:cNvSpPr/>
            <p:nvPr/>
          </p:nvSpPr>
          <p:spPr>
            <a:xfrm>
              <a:off x="3384798" y="1101519"/>
              <a:ext cx="355093" cy="637784"/>
            </a:xfrm>
            <a:custGeom>
              <a:avLst/>
              <a:gdLst/>
              <a:ahLst/>
              <a:cxnLst/>
              <a:rect l="l" t="t" r="r" b="b"/>
              <a:pathLst>
                <a:path w="4365" h="7840" extrusionOk="0">
                  <a:moveTo>
                    <a:pt x="902" y="0"/>
                  </a:moveTo>
                  <a:lnTo>
                    <a:pt x="0" y="1061"/>
                  </a:lnTo>
                  <a:lnTo>
                    <a:pt x="1128" y="2733"/>
                  </a:lnTo>
                  <a:lnTo>
                    <a:pt x="159" y="3661"/>
                  </a:lnTo>
                  <a:lnTo>
                    <a:pt x="1844" y="7839"/>
                  </a:lnTo>
                  <a:lnTo>
                    <a:pt x="4245" y="3568"/>
                  </a:lnTo>
                  <a:lnTo>
                    <a:pt x="3184" y="2719"/>
                  </a:lnTo>
                  <a:lnTo>
                    <a:pt x="4364" y="1101"/>
                  </a:lnTo>
                  <a:lnTo>
                    <a:pt x="38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3"/>
            <p:cNvSpPr/>
            <p:nvPr/>
          </p:nvSpPr>
          <p:spPr>
            <a:xfrm>
              <a:off x="3334036" y="1739219"/>
              <a:ext cx="125279" cy="19443"/>
            </a:xfrm>
            <a:custGeom>
              <a:avLst/>
              <a:gdLst/>
              <a:ahLst/>
              <a:cxnLst/>
              <a:rect l="l" t="t" r="r" b="b"/>
              <a:pathLst>
                <a:path w="1540" h="239" fill="none" extrusionOk="0">
                  <a:moveTo>
                    <a:pt x="1" y="0"/>
                  </a:moveTo>
                  <a:lnTo>
                    <a:pt x="1539" y="0"/>
                  </a:lnTo>
                  <a:lnTo>
                    <a:pt x="1539" y="239"/>
                  </a:lnTo>
                  <a:lnTo>
                    <a:pt x="1" y="239"/>
                  </a:lnTo>
                  <a:close/>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3"/>
            <p:cNvSpPr/>
            <p:nvPr/>
          </p:nvSpPr>
          <p:spPr>
            <a:xfrm>
              <a:off x="3605986" y="1739219"/>
              <a:ext cx="125198" cy="19443"/>
            </a:xfrm>
            <a:custGeom>
              <a:avLst/>
              <a:gdLst/>
              <a:ahLst/>
              <a:cxnLst/>
              <a:rect l="l" t="t" r="r" b="b"/>
              <a:pathLst>
                <a:path w="1539" h="239" fill="none" extrusionOk="0">
                  <a:moveTo>
                    <a:pt x="0" y="0"/>
                  </a:moveTo>
                  <a:lnTo>
                    <a:pt x="1539" y="0"/>
                  </a:lnTo>
                  <a:lnTo>
                    <a:pt x="1539" y="239"/>
                  </a:lnTo>
                  <a:lnTo>
                    <a:pt x="0" y="239"/>
                  </a:lnTo>
                  <a:close/>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3"/>
            <p:cNvSpPr/>
            <p:nvPr/>
          </p:nvSpPr>
          <p:spPr>
            <a:xfrm>
              <a:off x="3494863" y="1061576"/>
              <a:ext cx="173764" cy="573029"/>
            </a:xfrm>
            <a:custGeom>
              <a:avLst/>
              <a:gdLst/>
              <a:ahLst/>
              <a:cxnLst/>
              <a:rect l="l" t="t" r="r" b="b"/>
              <a:pathLst>
                <a:path w="2136" h="7044" extrusionOk="0">
                  <a:moveTo>
                    <a:pt x="1937" y="0"/>
                  </a:moveTo>
                  <a:lnTo>
                    <a:pt x="173" y="146"/>
                  </a:lnTo>
                  <a:lnTo>
                    <a:pt x="0" y="796"/>
                  </a:lnTo>
                  <a:lnTo>
                    <a:pt x="544" y="7044"/>
                  </a:lnTo>
                  <a:lnTo>
                    <a:pt x="2136" y="730"/>
                  </a:lnTo>
                  <a:lnTo>
                    <a:pt x="19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3"/>
            <p:cNvSpPr/>
            <p:nvPr/>
          </p:nvSpPr>
          <p:spPr>
            <a:xfrm>
              <a:off x="3462486" y="822001"/>
              <a:ext cx="183526" cy="155460"/>
            </a:xfrm>
            <a:custGeom>
              <a:avLst/>
              <a:gdLst/>
              <a:ahLst/>
              <a:cxnLst/>
              <a:rect l="l" t="t" r="r" b="b"/>
              <a:pathLst>
                <a:path w="2256" h="1911" extrusionOk="0">
                  <a:moveTo>
                    <a:pt x="173" y="1"/>
                  </a:moveTo>
                  <a:cubicBezTo>
                    <a:pt x="66" y="1"/>
                    <a:pt x="0" y="94"/>
                    <a:pt x="13" y="186"/>
                  </a:cubicBezTo>
                  <a:lnTo>
                    <a:pt x="80" y="571"/>
                  </a:lnTo>
                  <a:lnTo>
                    <a:pt x="1884" y="1911"/>
                  </a:lnTo>
                  <a:lnTo>
                    <a:pt x="2202" y="770"/>
                  </a:lnTo>
                  <a:cubicBezTo>
                    <a:pt x="2255" y="584"/>
                    <a:pt x="2149" y="385"/>
                    <a:pt x="1977" y="306"/>
                  </a:cubicBezTo>
                  <a:lnTo>
                    <a:pt x="1711" y="200"/>
                  </a:lnTo>
                  <a:cubicBezTo>
                    <a:pt x="1711" y="200"/>
                    <a:pt x="1552" y="1"/>
                    <a:pt x="1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3"/>
            <p:cNvSpPr/>
            <p:nvPr/>
          </p:nvSpPr>
          <p:spPr>
            <a:xfrm>
              <a:off x="3463544" y="868452"/>
              <a:ext cx="180272" cy="277322"/>
            </a:xfrm>
            <a:custGeom>
              <a:avLst/>
              <a:gdLst/>
              <a:ahLst/>
              <a:cxnLst/>
              <a:rect l="l" t="t" r="r" b="b"/>
              <a:pathLst>
                <a:path w="2216" h="3409" extrusionOk="0">
                  <a:moveTo>
                    <a:pt x="67" y="0"/>
                  </a:moveTo>
                  <a:lnTo>
                    <a:pt x="186" y="942"/>
                  </a:lnTo>
                  <a:cubicBezTo>
                    <a:pt x="186" y="942"/>
                    <a:pt x="14" y="1141"/>
                    <a:pt x="0" y="1459"/>
                  </a:cubicBezTo>
                  <a:cubicBezTo>
                    <a:pt x="0" y="2056"/>
                    <a:pt x="664" y="2096"/>
                    <a:pt x="664" y="2096"/>
                  </a:cubicBezTo>
                  <a:lnTo>
                    <a:pt x="637" y="2918"/>
                  </a:lnTo>
                  <a:lnTo>
                    <a:pt x="1221" y="3409"/>
                  </a:lnTo>
                  <a:lnTo>
                    <a:pt x="2216" y="2613"/>
                  </a:lnTo>
                  <a:lnTo>
                    <a:pt x="1791" y="1074"/>
                  </a:lnTo>
                  <a:lnTo>
                    <a:pt x="1831" y="1074"/>
                  </a:lnTo>
                  <a:cubicBezTo>
                    <a:pt x="1977" y="1074"/>
                    <a:pt x="2096" y="955"/>
                    <a:pt x="2096" y="809"/>
                  </a:cubicBezTo>
                  <a:cubicBezTo>
                    <a:pt x="2096" y="663"/>
                    <a:pt x="1977" y="544"/>
                    <a:pt x="1831" y="544"/>
                  </a:cubicBezTo>
                  <a:cubicBezTo>
                    <a:pt x="1738" y="544"/>
                    <a:pt x="1672" y="584"/>
                    <a:pt x="1619" y="637"/>
                  </a:cubicBezTo>
                  <a:cubicBezTo>
                    <a:pt x="1141" y="451"/>
                    <a:pt x="1261" y="13"/>
                    <a:pt x="1261" y="13"/>
                  </a:cubicBezTo>
                  <a:lnTo>
                    <a:pt x="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3"/>
            <p:cNvSpPr/>
            <p:nvPr/>
          </p:nvSpPr>
          <p:spPr>
            <a:xfrm>
              <a:off x="3516421" y="992347"/>
              <a:ext cx="83872" cy="97376"/>
            </a:xfrm>
            <a:custGeom>
              <a:avLst/>
              <a:gdLst/>
              <a:ahLst/>
              <a:cxnLst/>
              <a:rect l="l" t="t" r="r" b="b"/>
              <a:pathLst>
                <a:path w="1031" h="1197" extrusionOk="0">
                  <a:moveTo>
                    <a:pt x="887" y="1"/>
                  </a:moveTo>
                  <a:cubicBezTo>
                    <a:pt x="851" y="1"/>
                    <a:pt x="814" y="20"/>
                    <a:pt x="796" y="55"/>
                  </a:cubicBezTo>
                  <a:cubicBezTo>
                    <a:pt x="711" y="251"/>
                    <a:pt x="422" y="594"/>
                    <a:pt x="97" y="594"/>
                  </a:cubicBezTo>
                  <a:cubicBezTo>
                    <a:pt x="69" y="594"/>
                    <a:pt x="41" y="591"/>
                    <a:pt x="14" y="586"/>
                  </a:cubicBezTo>
                  <a:lnTo>
                    <a:pt x="0" y="1196"/>
                  </a:lnTo>
                  <a:cubicBezTo>
                    <a:pt x="0" y="1196"/>
                    <a:pt x="412" y="1130"/>
                    <a:pt x="504" y="931"/>
                  </a:cubicBezTo>
                  <a:cubicBezTo>
                    <a:pt x="584" y="719"/>
                    <a:pt x="809" y="533"/>
                    <a:pt x="942" y="254"/>
                  </a:cubicBezTo>
                  <a:cubicBezTo>
                    <a:pt x="1031" y="78"/>
                    <a:pt x="960" y="1"/>
                    <a:pt x="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3"/>
            <p:cNvSpPr/>
            <p:nvPr/>
          </p:nvSpPr>
          <p:spPr>
            <a:xfrm>
              <a:off x="3602732" y="924502"/>
              <a:ext cx="20582" cy="10901"/>
            </a:xfrm>
            <a:custGeom>
              <a:avLst/>
              <a:gdLst/>
              <a:ahLst/>
              <a:cxnLst/>
              <a:rect l="l" t="t" r="r" b="b"/>
              <a:pathLst>
                <a:path w="253" h="134" fill="none" extrusionOk="0">
                  <a:moveTo>
                    <a:pt x="0" y="133"/>
                  </a:moveTo>
                  <a:cubicBezTo>
                    <a:pt x="0" y="67"/>
                    <a:pt x="54" y="1"/>
                    <a:pt x="120" y="1"/>
                  </a:cubicBezTo>
                  <a:cubicBezTo>
                    <a:pt x="199" y="1"/>
                    <a:pt x="253" y="67"/>
                    <a:pt x="253" y="133"/>
                  </a:cubicBezTo>
                </a:path>
              </a:pathLst>
            </a:custGeom>
            <a:noFill/>
            <a:ln w="1650" cap="flat" cmpd="sng">
              <a:solidFill>
                <a:schemeClr val="dk2"/>
              </a:solidFill>
              <a:prstDash val="solid"/>
              <a:miter lim="1326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3"/>
                                        </p:tgtEl>
                                        <p:attrNameLst>
                                          <p:attrName>style.visibility</p:attrName>
                                        </p:attrNameLst>
                                      </p:cBhvr>
                                      <p:to>
                                        <p:strVal val="visible"/>
                                      </p:to>
                                    </p:set>
                                    <p:animEffect transition="in" filter="fade">
                                      <p:cBhvr>
                                        <p:cTn id="7" dur="1000"/>
                                        <p:tgtEl>
                                          <p:spTgt spid="443"/>
                                        </p:tgtEl>
                                      </p:cBhvr>
                                    </p:animEffect>
                                  </p:childTnLst>
                                </p:cTn>
                              </p:par>
                              <p:par>
                                <p:cTn id="8" presetID="2" presetClass="entr" presetSubtype="8" fill="hold" nodeType="withEffect">
                                  <p:stCondLst>
                                    <p:cond delay="0"/>
                                  </p:stCondLst>
                                  <p:childTnLst>
                                    <p:set>
                                      <p:cBhvr>
                                        <p:cTn id="9" dur="1" fill="hold">
                                          <p:stCondLst>
                                            <p:cond delay="0"/>
                                          </p:stCondLst>
                                        </p:cTn>
                                        <p:tgtEl>
                                          <p:spTgt spid="436"/>
                                        </p:tgtEl>
                                        <p:attrNameLst>
                                          <p:attrName>style.visibility</p:attrName>
                                        </p:attrNameLst>
                                      </p:cBhvr>
                                      <p:to>
                                        <p:strVal val="visible"/>
                                      </p:to>
                                    </p:set>
                                    <p:anim calcmode="lin" valueType="num">
                                      <p:cBhvr additive="base">
                                        <p:cTn id="10" dur="1000"/>
                                        <p:tgtEl>
                                          <p:spTgt spid="436"/>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4"/>
                                        </p:tgtEl>
                                        <p:attrNameLst>
                                          <p:attrName>style.visibility</p:attrName>
                                        </p:attrNameLst>
                                      </p:cBhvr>
                                      <p:to>
                                        <p:strVal val="visible"/>
                                      </p:to>
                                    </p:set>
                                    <p:animEffect transition="in" filter="fade">
                                      <p:cBhvr>
                                        <p:cTn id="15" dur="1000"/>
                                        <p:tgtEl>
                                          <p:spTgt spid="43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35"/>
                                        </p:tgtEl>
                                        <p:attrNameLst>
                                          <p:attrName>style.visibility</p:attrName>
                                        </p:attrNameLst>
                                      </p:cBhvr>
                                      <p:to>
                                        <p:strVal val="visible"/>
                                      </p:to>
                                    </p:set>
                                    <p:anim calcmode="lin" valueType="num">
                                      <p:cBhvr additive="base">
                                        <p:cTn id="20" dur="1000"/>
                                        <p:tgtEl>
                                          <p:spTgt spid="4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22" name="Google Shape;2122;p95"/>
          <p:cNvSpPr txBox="1">
            <a:spLocks noGrp="1"/>
          </p:cNvSpPr>
          <p:nvPr>
            <p:ph type="title"/>
          </p:nvPr>
        </p:nvSpPr>
        <p:spPr>
          <a:xfrm>
            <a:off x="713225" y="445025"/>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Do you have these applications on your phone?</a:t>
            </a:r>
            <a:endParaRPr dirty="0"/>
          </a:p>
        </p:txBody>
      </p:sp>
      <p:pic>
        <p:nvPicPr>
          <p:cNvPr id="3" name="Picture 2">
            <a:extLst>
              <a:ext uri="{FF2B5EF4-FFF2-40B4-BE49-F238E27FC236}">
                <a16:creationId xmlns:a16="http://schemas.microsoft.com/office/drawing/2014/main" id="{B49B88CC-DAA5-A958-0ABF-AF32FEED8B96}"/>
              </a:ext>
            </a:extLst>
          </p:cNvPr>
          <p:cNvPicPr>
            <a:picLocks noChangeAspect="1"/>
          </p:cNvPicPr>
          <p:nvPr/>
        </p:nvPicPr>
        <p:blipFill>
          <a:blip r:embed="rId3"/>
          <a:stretch>
            <a:fillRect/>
          </a:stretch>
        </p:blipFill>
        <p:spPr>
          <a:xfrm>
            <a:off x="1410295" y="1252703"/>
            <a:ext cx="850609" cy="850609"/>
          </a:xfrm>
          <a:prstGeom prst="rect">
            <a:avLst/>
          </a:prstGeom>
        </p:spPr>
      </p:pic>
      <p:pic>
        <p:nvPicPr>
          <p:cNvPr id="2050" name="Picture 2" descr="Facebook logo">
            <a:extLst>
              <a:ext uri="{FF2B5EF4-FFF2-40B4-BE49-F238E27FC236}">
                <a16:creationId xmlns:a16="http://schemas.microsoft.com/office/drawing/2014/main" id="{130C9BB6-CF51-568F-5676-D3E65E0935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6746" y="1251717"/>
            <a:ext cx="888960" cy="8889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defined">
            <a:extLst>
              <a:ext uri="{FF2B5EF4-FFF2-40B4-BE49-F238E27FC236}">
                <a16:creationId xmlns:a16="http://schemas.microsoft.com/office/drawing/2014/main" id="{3EF016CE-F9B2-C994-8D3C-1520560A26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0702" y="1389321"/>
            <a:ext cx="713991" cy="7139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ikTok - Apps on Google Play">
            <a:extLst>
              <a:ext uri="{FF2B5EF4-FFF2-40B4-BE49-F238E27FC236}">
                <a16:creationId xmlns:a16="http://schemas.microsoft.com/office/drawing/2014/main" id="{D1CCCE10-747A-1F9A-49F1-7AA5072D4F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0701" y="3034169"/>
            <a:ext cx="713991" cy="71399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YouTube">
            <a:extLst>
              <a:ext uri="{FF2B5EF4-FFF2-40B4-BE49-F238E27FC236}">
                <a16:creationId xmlns:a16="http://schemas.microsoft.com/office/drawing/2014/main" id="{FE75C933-19C7-B294-074B-2C1576DF461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88725" y="2738663"/>
            <a:ext cx="1305001" cy="130500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inkedIn (@LinkedIn) / X">
            <a:extLst>
              <a:ext uri="{FF2B5EF4-FFF2-40B4-BE49-F238E27FC236}">
                <a16:creationId xmlns:a16="http://schemas.microsoft.com/office/drawing/2014/main" id="{2C3F3DFB-1AED-24F7-57FB-58722203CF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2072" y="3020436"/>
            <a:ext cx="741454" cy="7414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ndefined">
            <a:extLst>
              <a:ext uri="{FF2B5EF4-FFF2-40B4-BE49-F238E27FC236}">
                <a16:creationId xmlns:a16="http://schemas.microsoft.com/office/drawing/2014/main" id="{CC5889AE-716E-D94F-208E-CD9EF83AF4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6809" y="1990365"/>
            <a:ext cx="1024031" cy="10300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a:extLst>
              <a:ext uri="{FF2B5EF4-FFF2-40B4-BE49-F238E27FC236}">
                <a16:creationId xmlns:a16="http://schemas.microsoft.com/office/drawing/2014/main" id="{7674926C-5B7C-E9E3-C0B7-9CC18C76F3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99632" y="2125004"/>
            <a:ext cx="893492" cy="893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122"/>
                                        </p:tgtEl>
                                        <p:attrNameLst>
                                          <p:attrName>style.visibility</p:attrName>
                                        </p:attrNameLst>
                                      </p:cBhvr>
                                      <p:to>
                                        <p:strVal val="visible"/>
                                      </p:to>
                                    </p:set>
                                    <p:anim calcmode="lin" valueType="num">
                                      <p:cBhvr additive="base">
                                        <p:cTn id="7" dur="1000"/>
                                        <p:tgtEl>
                                          <p:spTgt spid="2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p97"/>
          <p:cNvSpPr txBox="1">
            <a:spLocks noGrp="1"/>
          </p:cNvSpPr>
          <p:nvPr>
            <p:ph type="title" idx="3"/>
          </p:nvPr>
        </p:nvSpPr>
        <p:spPr>
          <a:xfrm>
            <a:off x="3442651" y="2733750"/>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Average time spent on social media daily</a:t>
            </a:r>
            <a:endParaRPr dirty="0"/>
          </a:p>
        </p:txBody>
      </p:sp>
      <p:sp>
        <p:nvSpPr>
          <p:cNvPr id="2214" name="Google Shape;2214;p97"/>
          <p:cNvSpPr txBox="1">
            <a:spLocks noGrp="1"/>
          </p:cNvSpPr>
          <p:nvPr>
            <p:ph type="title"/>
          </p:nvPr>
        </p:nvSpPr>
        <p:spPr>
          <a:xfrm>
            <a:off x="713225" y="435357"/>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Social media use </a:t>
            </a:r>
            <a:r>
              <a:rPr lang="en-SG" dirty="0"/>
              <a:t>is highly prevalent in Singapore</a:t>
            </a:r>
            <a:endParaRPr dirty="0"/>
          </a:p>
        </p:txBody>
      </p:sp>
      <p:sp>
        <p:nvSpPr>
          <p:cNvPr id="2215" name="Google Shape;2215;p97"/>
          <p:cNvSpPr txBox="1">
            <a:spLocks noGrp="1"/>
          </p:cNvSpPr>
          <p:nvPr>
            <p:ph type="title" idx="2"/>
          </p:nvPr>
        </p:nvSpPr>
        <p:spPr>
          <a:xfrm>
            <a:off x="770597" y="2733750"/>
            <a:ext cx="2258700" cy="3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Social media users in Singapore</a:t>
            </a:r>
            <a:endParaRPr dirty="0"/>
          </a:p>
        </p:txBody>
      </p:sp>
      <p:sp>
        <p:nvSpPr>
          <p:cNvPr id="2218" name="Google Shape;2218;p97"/>
          <p:cNvSpPr txBox="1">
            <a:spLocks noGrp="1"/>
          </p:cNvSpPr>
          <p:nvPr>
            <p:ph type="title" idx="5"/>
          </p:nvPr>
        </p:nvSpPr>
        <p:spPr>
          <a:xfrm>
            <a:off x="6114704" y="2733750"/>
            <a:ext cx="2258700" cy="391800"/>
          </a:xfrm>
          <a:prstGeom prst="rect">
            <a:avLst/>
          </a:prstGeom>
        </p:spPr>
        <p:txBody>
          <a:bodyPr spcFirstLastPara="1" wrap="square" lIns="91425" tIns="91425" rIns="91425" bIns="91425" anchor="t" anchorCtr="0">
            <a:noAutofit/>
          </a:bodyPr>
          <a:lstStyle/>
          <a:p>
            <a:pPr lvl="0"/>
            <a:r>
              <a:rPr lang="en-GB" dirty="0"/>
              <a:t>Average number of different social media platforms used in a month</a:t>
            </a:r>
          </a:p>
        </p:txBody>
      </p:sp>
      <p:sp>
        <p:nvSpPr>
          <p:cNvPr id="2220" name="Google Shape;2220;p97"/>
          <p:cNvSpPr txBox="1">
            <a:spLocks noGrp="1"/>
          </p:cNvSpPr>
          <p:nvPr>
            <p:ph type="title" idx="7"/>
          </p:nvPr>
        </p:nvSpPr>
        <p:spPr>
          <a:xfrm>
            <a:off x="770597" y="1532549"/>
            <a:ext cx="2258700" cy="8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5.08m</a:t>
            </a:r>
            <a:endParaRPr sz="4400" dirty="0"/>
          </a:p>
        </p:txBody>
      </p:sp>
      <p:sp>
        <p:nvSpPr>
          <p:cNvPr id="2221" name="Google Shape;2221;p97"/>
          <p:cNvSpPr txBox="1">
            <a:spLocks noGrp="1"/>
          </p:cNvSpPr>
          <p:nvPr>
            <p:ph type="title" idx="8"/>
          </p:nvPr>
        </p:nvSpPr>
        <p:spPr>
          <a:xfrm>
            <a:off x="3118884" y="1532549"/>
            <a:ext cx="2906232" cy="8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2h 13min </a:t>
            </a:r>
            <a:endParaRPr sz="4400" dirty="0"/>
          </a:p>
        </p:txBody>
      </p:sp>
      <p:sp>
        <p:nvSpPr>
          <p:cNvPr id="2222" name="Google Shape;2222;p97"/>
          <p:cNvSpPr txBox="1">
            <a:spLocks noGrp="1"/>
          </p:cNvSpPr>
          <p:nvPr>
            <p:ph type="title" idx="9"/>
          </p:nvPr>
        </p:nvSpPr>
        <p:spPr>
          <a:xfrm>
            <a:off x="6114700" y="1532549"/>
            <a:ext cx="2258700" cy="8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7.1</a:t>
            </a:r>
            <a:endParaRPr sz="4400" dirty="0"/>
          </a:p>
        </p:txBody>
      </p:sp>
      <p:cxnSp>
        <p:nvCxnSpPr>
          <p:cNvPr id="2223" name="Google Shape;2223;p97"/>
          <p:cNvCxnSpPr>
            <a:stCxn id="2220" idx="2"/>
            <a:endCxn id="2215" idx="0"/>
          </p:cNvCxnSpPr>
          <p:nvPr/>
        </p:nvCxnSpPr>
        <p:spPr>
          <a:xfrm>
            <a:off x="1899947" y="2387249"/>
            <a:ext cx="0" cy="346500"/>
          </a:xfrm>
          <a:prstGeom prst="straightConnector1">
            <a:avLst/>
          </a:prstGeom>
          <a:noFill/>
          <a:ln w="9525" cap="flat" cmpd="sng">
            <a:solidFill>
              <a:schemeClr val="accent5"/>
            </a:solidFill>
            <a:prstDash val="solid"/>
            <a:round/>
            <a:headEnd type="oval" w="med" len="med"/>
            <a:tailEnd type="oval" w="med" len="med"/>
          </a:ln>
        </p:spPr>
      </p:cxnSp>
      <p:cxnSp>
        <p:nvCxnSpPr>
          <p:cNvPr id="2224" name="Google Shape;2224;p97"/>
          <p:cNvCxnSpPr>
            <a:cxnSpLocks/>
            <a:stCxn id="2221" idx="2"/>
            <a:endCxn id="2213" idx="0"/>
          </p:cNvCxnSpPr>
          <p:nvPr/>
        </p:nvCxnSpPr>
        <p:spPr>
          <a:xfrm>
            <a:off x="4572000" y="2387249"/>
            <a:ext cx="1" cy="346501"/>
          </a:xfrm>
          <a:prstGeom prst="straightConnector1">
            <a:avLst/>
          </a:prstGeom>
          <a:noFill/>
          <a:ln w="9525" cap="flat" cmpd="sng">
            <a:solidFill>
              <a:schemeClr val="accent4"/>
            </a:solidFill>
            <a:prstDash val="solid"/>
            <a:round/>
            <a:headEnd type="oval" w="med" len="med"/>
            <a:tailEnd type="oval" w="med" len="med"/>
          </a:ln>
        </p:spPr>
      </p:cxnSp>
      <p:cxnSp>
        <p:nvCxnSpPr>
          <p:cNvPr id="2225" name="Google Shape;2225;p97"/>
          <p:cNvCxnSpPr>
            <a:stCxn id="2222" idx="2"/>
            <a:endCxn id="2218" idx="0"/>
          </p:cNvCxnSpPr>
          <p:nvPr/>
        </p:nvCxnSpPr>
        <p:spPr>
          <a:xfrm>
            <a:off x="7244050" y="2387249"/>
            <a:ext cx="0" cy="346500"/>
          </a:xfrm>
          <a:prstGeom prst="straightConnector1">
            <a:avLst/>
          </a:prstGeom>
          <a:noFill/>
          <a:ln w="9525" cap="flat" cmpd="sng">
            <a:solidFill>
              <a:schemeClr val="accent2"/>
            </a:solidFill>
            <a:prstDash val="solid"/>
            <a:round/>
            <a:headEnd type="oval" w="med" len="med"/>
            <a:tailEnd type="oval" w="med" len="med"/>
          </a:ln>
        </p:spPr>
      </p:cxnSp>
      <p:sp>
        <p:nvSpPr>
          <p:cNvPr id="3" name="TextBox 2">
            <a:extLst>
              <a:ext uri="{FF2B5EF4-FFF2-40B4-BE49-F238E27FC236}">
                <a16:creationId xmlns:a16="http://schemas.microsoft.com/office/drawing/2014/main" id="{A3A4A830-DBF3-57F5-858D-E055E332EFD9}"/>
              </a:ext>
            </a:extLst>
          </p:cNvPr>
          <p:cNvSpPr txBox="1"/>
          <p:nvPr/>
        </p:nvSpPr>
        <p:spPr>
          <a:xfrm>
            <a:off x="1821711" y="4783313"/>
            <a:ext cx="6365358" cy="276999"/>
          </a:xfrm>
          <a:prstGeom prst="rect">
            <a:avLst/>
          </a:prstGeom>
          <a:noFill/>
        </p:spPr>
        <p:txBody>
          <a:bodyPr wrap="square">
            <a:spAutoFit/>
          </a:bodyPr>
          <a:lstStyle/>
          <a:p>
            <a:r>
              <a:rPr lang="en-SG" sz="1200" dirty="0"/>
              <a:t>Source: https://www.meltwater.com/en/blog/social-media-statistics-singapore</a:t>
            </a:r>
          </a:p>
        </p:txBody>
      </p:sp>
    </p:spTree>
    <p:extLst>
      <p:ext uri="{BB962C8B-B14F-4D97-AF65-F5344CB8AC3E}">
        <p14:creationId xmlns:p14="http://schemas.microsoft.com/office/powerpoint/2010/main" val="13204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214"/>
                                        </p:tgtEl>
                                        <p:attrNameLst>
                                          <p:attrName>style.visibility</p:attrName>
                                        </p:attrNameLst>
                                      </p:cBhvr>
                                      <p:to>
                                        <p:strVal val="visible"/>
                                      </p:to>
                                    </p:set>
                                    <p:anim calcmode="lin" valueType="num">
                                      <p:cBhvr additive="base">
                                        <p:cTn id="7" dur="1000"/>
                                        <p:tgtEl>
                                          <p:spTgt spid="221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5"/>
                                        </p:tgtEl>
                                        <p:attrNameLst>
                                          <p:attrName>style.visibility</p:attrName>
                                        </p:attrNameLst>
                                      </p:cBhvr>
                                      <p:to>
                                        <p:strVal val="visible"/>
                                      </p:to>
                                    </p:set>
                                    <p:animEffect transition="in" filter="fade">
                                      <p:cBhvr>
                                        <p:cTn id="12" dur="1000"/>
                                        <p:tgtEl>
                                          <p:spTgt spid="2215"/>
                                        </p:tgtEl>
                                      </p:cBhvr>
                                    </p:animEffect>
                                  </p:childTnLst>
                                </p:cTn>
                              </p:par>
                              <p:par>
                                <p:cTn id="13" presetID="10" presetClass="entr" presetSubtype="0" fill="hold" nodeType="withEffect">
                                  <p:stCondLst>
                                    <p:cond delay="0"/>
                                  </p:stCondLst>
                                  <p:childTnLst>
                                    <p:set>
                                      <p:cBhvr>
                                        <p:cTn id="14" dur="1" fill="hold">
                                          <p:stCondLst>
                                            <p:cond delay="0"/>
                                          </p:stCondLst>
                                        </p:cTn>
                                        <p:tgtEl>
                                          <p:spTgt spid="2220"/>
                                        </p:tgtEl>
                                        <p:attrNameLst>
                                          <p:attrName>style.visibility</p:attrName>
                                        </p:attrNameLst>
                                      </p:cBhvr>
                                      <p:to>
                                        <p:strVal val="visible"/>
                                      </p:to>
                                    </p:set>
                                    <p:animEffect transition="in" filter="fade">
                                      <p:cBhvr>
                                        <p:cTn id="15" dur="1000"/>
                                        <p:tgtEl>
                                          <p:spTgt spid="2220"/>
                                        </p:tgtEl>
                                      </p:cBhvr>
                                    </p:animEffect>
                                  </p:childTnLst>
                                </p:cTn>
                              </p:par>
                              <p:par>
                                <p:cTn id="16" presetID="10" presetClass="entr" presetSubtype="0" fill="hold" nodeType="withEffect">
                                  <p:stCondLst>
                                    <p:cond delay="0"/>
                                  </p:stCondLst>
                                  <p:childTnLst>
                                    <p:set>
                                      <p:cBhvr>
                                        <p:cTn id="17" dur="1" fill="hold">
                                          <p:stCondLst>
                                            <p:cond delay="0"/>
                                          </p:stCondLst>
                                        </p:cTn>
                                        <p:tgtEl>
                                          <p:spTgt spid="2223"/>
                                        </p:tgtEl>
                                        <p:attrNameLst>
                                          <p:attrName>style.visibility</p:attrName>
                                        </p:attrNameLst>
                                      </p:cBhvr>
                                      <p:to>
                                        <p:strVal val="visible"/>
                                      </p:to>
                                    </p:set>
                                    <p:animEffect transition="in" filter="fade">
                                      <p:cBhvr>
                                        <p:cTn id="18" dur="1000"/>
                                        <p:tgtEl>
                                          <p:spTgt spid="22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13"/>
                                        </p:tgtEl>
                                        <p:attrNameLst>
                                          <p:attrName>style.visibility</p:attrName>
                                        </p:attrNameLst>
                                      </p:cBhvr>
                                      <p:to>
                                        <p:strVal val="visible"/>
                                      </p:to>
                                    </p:set>
                                    <p:animEffect transition="in" filter="fade">
                                      <p:cBhvr>
                                        <p:cTn id="23" dur="1000"/>
                                        <p:tgtEl>
                                          <p:spTgt spid="2213"/>
                                        </p:tgtEl>
                                      </p:cBhvr>
                                    </p:animEffect>
                                  </p:childTnLst>
                                </p:cTn>
                              </p:par>
                              <p:par>
                                <p:cTn id="24" presetID="10" presetClass="entr" presetSubtype="0" fill="hold" nodeType="withEffect">
                                  <p:stCondLst>
                                    <p:cond delay="0"/>
                                  </p:stCondLst>
                                  <p:childTnLst>
                                    <p:set>
                                      <p:cBhvr>
                                        <p:cTn id="25" dur="1" fill="hold">
                                          <p:stCondLst>
                                            <p:cond delay="0"/>
                                          </p:stCondLst>
                                        </p:cTn>
                                        <p:tgtEl>
                                          <p:spTgt spid="2221"/>
                                        </p:tgtEl>
                                        <p:attrNameLst>
                                          <p:attrName>style.visibility</p:attrName>
                                        </p:attrNameLst>
                                      </p:cBhvr>
                                      <p:to>
                                        <p:strVal val="visible"/>
                                      </p:to>
                                    </p:set>
                                    <p:animEffect transition="in" filter="fade">
                                      <p:cBhvr>
                                        <p:cTn id="26" dur="1000"/>
                                        <p:tgtEl>
                                          <p:spTgt spid="22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18"/>
                                        </p:tgtEl>
                                        <p:attrNameLst>
                                          <p:attrName>style.visibility</p:attrName>
                                        </p:attrNameLst>
                                      </p:cBhvr>
                                      <p:to>
                                        <p:strVal val="visible"/>
                                      </p:to>
                                    </p:set>
                                    <p:animEffect transition="in" filter="fade">
                                      <p:cBhvr>
                                        <p:cTn id="31" dur="1000"/>
                                        <p:tgtEl>
                                          <p:spTgt spid="2218"/>
                                        </p:tgtEl>
                                      </p:cBhvr>
                                    </p:animEffect>
                                  </p:childTnLst>
                                </p:cTn>
                              </p:par>
                              <p:par>
                                <p:cTn id="32" presetID="10" presetClass="entr" presetSubtype="0" fill="hold" nodeType="withEffect">
                                  <p:stCondLst>
                                    <p:cond delay="0"/>
                                  </p:stCondLst>
                                  <p:childTnLst>
                                    <p:set>
                                      <p:cBhvr>
                                        <p:cTn id="33" dur="1" fill="hold">
                                          <p:stCondLst>
                                            <p:cond delay="0"/>
                                          </p:stCondLst>
                                        </p:cTn>
                                        <p:tgtEl>
                                          <p:spTgt spid="2222"/>
                                        </p:tgtEl>
                                        <p:attrNameLst>
                                          <p:attrName>style.visibility</p:attrName>
                                        </p:attrNameLst>
                                      </p:cBhvr>
                                      <p:to>
                                        <p:strVal val="visible"/>
                                      </p:to>
                                    </p:set>
                                    <p:animEffect transition="in" filter="fade">
                                      <p:cBhvr>
                                        <p:cTn id="34" dur="1000"/>
                                        <p:tgtEl>
                                          <p:spTgt spid="2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85"/>
          <p:cNvSpPr txBox="1">
            <a:spLocks noGrp="1"/>
          </p:cNvSpPr>
          <p:nvPr>
            <p:ph type="title"/>
          </p:nvPr>
        </p:nvSpPr>
        <p:spPr>
          <a:xfrm>
            <a:off x="713225" y="43488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Social media apps are useful, but comes at a cost</a:t>
            </a:r>
            <a:endParaRPr sz="2000" dirty="0"/>
          </a:p>
        </p:txBody>
      </p:sp>
      <p:sp>
        <p:nvSpPr>
          <p:cNvPr id="1590" name="Google Shape;1590;p85"/>
          <p:cNvSpPr txBox="1">
            <a:spLocks noGrp="1"/>
          </p:cNvSpPr>
          <p:nvPr>
            <p:ph type="subTitle" idx="1"/>
          </p:nvPr>
        </p:nvSpPr>
        <p:spPr>
          <a:xfrm>
            <a:off x="1960799" y="1096781"/>
            <a:ext cx="5241412" cy="3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Microsoft Canda, Consumer Insights (2015)</a:t>
            </a:r>
            <a:endParaRPr sz="1500" dirty="0"/>
          </a:p>
        </p:txBody>
      </p:sp>
      <p:sp>
        <p:nvSpPr>
          <p:cNvPr id="1591" name="Google Shape;1591;p85"/>
          <p:cNvSpPr txBox="1">
            <a:spLocks noGrp="1"/>
          </p:cNvSpPr>
          <p:nvPr>
            <p:ph type="subTitle" idx="2"/>
          </p:nvPr>
        </p:nvSpPr>
        <p:spPr>
          <a:xfrm>
            <a:off x="1960799" y="1412313"/>
            <a:ext cx="406204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“Long-term focus erodes with increased digital consumption, social media usage, and tech savviness.”</a:t>
            </a:r>
            <a:endParaRPr dirty="0"/>
          </a:p>
        </p:txBody>
      </p:sp>
      <p:sp>
        <p:nvSpPr>
          <p:cNvPr id="1592" name="Google Shape;1592;p85"/>
          <p:cNvSpPr txBox="1">
            <a:spLocks noGrp="1"/>
          </p:cNvSpPr>
          <p:nvPr>
            <p:ph type="subTitle" idx="3"/>
          </p:nvPr>
        </p:nvSpPr>
        <p:spPr>
          <a:xfrm>
            <a:off x="1960798" y="2209669"/>
            <a:ext cx="4250005" cy="382200"/>
          </a:xfrm>
          <a:prstGeom prst="rect">
            <a:avLst/>
          </a:prstGeom>
        </p:spPr>
        <p:txBody>
          <a:bodyPr spcFirstLastPara="1" wrap="square" lIns="91425" tIns="91425" rIns="91425" bIns="91425" anchor="t" anchorCtr="0">
            <a:noAutofit/>
          </a:bodyPr>
          <a:lstStyle/>
          <a:p>
            <a:pPr marL="0" lvl="0" indent="0"/>
            <a:r>
              <a:rPr lang="en-GB" sz="1500" dirty="0"/>
              <a:t>Media Multitasking and Cognitive, Psychological, Neural, and Learning Differences (2018)</a:t>
            </a:r>
            <a:endParaRPr sz="1500" dirty="0"/>
          </a:p>
        </p:txBody>
      </p:sp>
      <p:sp>
        <p:nvSpPr>
          <p:cNvPr id="1593" name="Google Shape;1593;p85"/>
          <p:cNvSpPr txBox="1">
            <a:spLocks noGrp="1"/>
          </p:cNvSpPr>
          <p:nvPr>
            <p:ph type="subTitle" idx="4"/>
          </p:nvPr>
        </p:nvSpPr>
        <p:spPr>
          <a:xfrm>
            <a:off x="1960798" y="3111106"/>
            <a:ext cx="4285006" cy="1273655"/>
          </a:xfrm>
          <a:prstGeom prst="rect">
            <a:avLst/>
          </a:prstGeom>
        </p:spPr>
        <p:txBody>
          <a:bodyPr spcFirstLastPara="1" wrap="square" lIns="91425" tIns="91425" rIns="91425" bIns="91425" anchor="t" anchorCtr="0">
            <a:noAutofit/>
          </a:bodyPr>
          <a:lstStyle/>
          <a:p>
            <a:pPr marL="0" lvl="0" indent="0"/>
            <a:r>
              <a:rPr lang="en-GB" dirty="0"/>
              <a:t>“… growing body of evidence demonstrating that heavy media multi-taskers show differences in cognition, psychosocial behaviour, and neural structure.”</a:t>
            </a:r>
            <a:endParaRPr dirty="0"/>
          </a:p>
        </p:txBody>
      </p:sp>
      <p:grpSp>
        <p:nvGrpSpPr>
          <p:cNvPr id="1596" name="Google Shape;1596;p85"/>
          <p:cNvGrpSpPr/>
          <p:nvPr/>
        </p:nvGrpSpPr>
        <p:grpSpPr>
          <a:xfrm>
            <a:off x="824238" y="1109327"/>
            <a:ext cx="881543" cy="868021"/>
            <a:chOff x="1163567" y="1433557"/>
            <a:chExt cx="1835401" cy="1819369"/>
          </a:xfrm>
        </p:grpSpPr>
        <p:sp>
          <p:nvSpPr>
            <p:cNvPr id="1597" name="Google Shape;1597;p85"/>
            <p:cNvSpPr/>
            <p:nvPr/>
          </p:nvSpPr>
          <p:spPr>
            <a:xfrm>
              <a:off x="1163567" y="1433557"/>
              <a:ext cx="1835401" cy="1819369"/>
            </a:xfrm>
            <a:custGeom>
              <a:avLst/>
              <a:gdLst/>
              <a:ahLst/>
              <a:cxnLst/>
              <a:rect l="l" t="t" r="r" b="b"/>
              <a:pathLst>
                <a:path w="29063" h="28808" extrusionOk="0">
                  <a:moveTo>
                    <a:pt x="14533" y="1"/>
                  </a:moveTo>
                  <a:cubicBezTo>
                    <a:pt x="14197" y="1"/>
                    <a:pt x="13862" y="130"/>
                    <a:pt x="13610" y="389"/>
                  </a:cubicBezTo>
                  <a:lnTo>
                    <a:pt x="518" y="13467"/>
                  </a:lnTo>
                  <a:cubicBezTo>
                    <a:pt x="1" y="13985"/>
                    <a:pt x="1" y="14820"/>
                    <a:pt x="518" y="15338"/>
                  </a:cubicBezTo>
                  <a:lnTo>
                    <a:pt x="13610" y="28429"/>
                  </a:lnTo>
                  <a:cubicBezTo>
                    <a:pt x="13862" y="28681"/>
                    <a:pt x="14197" y="28807"/>
                    <a:pt x="14533" y="28807"/>
                  </a:cubicBezTo>
                  <a:cubicBezTo>
                    <a:pt x="14870" y="28807"/>
                    <a:pt x="15208" y="28681"/>
                    <a:pt x="15467" y="28429"/>
                  </a:cubicBezTo>
                  <a:lnTo>
                    <a:pt x="28559" y="15338"/>
                  </a:lnTo>
                  <a:cubicBezTo>
                    <a:pt x="29063" y="14820"/>
                    <a:pt x="29063" y="13985"/>
                    <a:pt x="28559" y="13467"/>
                  </a:cubicBezTo>
                  <a:lnTo>
                    <a:pt x="15467" y="389"/>
                  </a:lnTo>
                  <a:cubicBezTo>
                    <a:pt x="15208" y="130"/>
                    <a:pt x="14870" y="1"/>
                    <a:pt x="14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85"/>
            <p:cNvGrpSpPr/>
            <p:nvPr/>
          </p:nvGrpSpPr>
          <p:grpSpPr>
            <a:xfrm>
              <a:off x="1861821" y="2138728"/>
              <a:ext cx="438848" cy="438924"/>
              <a:chOff x="-61784125" y="1931250"/>
              <a:chExt cx="316606" cy="317050"/>
            </a:xfrm>
          </p:grpSpPr>
          <p:sp>
            <p:nvSpPr>
              <p:cNvPr id="1600" name="Google Shape;1600;p85"/>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5"/>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5"/>
              <p:cNvSpPr/>
              <p:nvPr/>
            </p:nvSpPr>
            <p:spPr>
              <a:xfrm>
                <a:off x="-61591194" y="2113325"/>
                <a:ext cx="123675" cy="134173"/>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5"/>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0" name="Google Shape;1610;p85"/>
          <p:cNvGrpSpPr/>
          <p:nvPr/>
        </p:nvGrpSpPr>
        <p:grpSpPr>
          <a:xfrm>
            <a:off x="824319" y="2216373"/>
            <a:ext cx="881570" cy="868111"/>
            <a:chOff x="2823783" y="1433367"/>
            <a:chExt cx="1836222" cy="1819559"/>
          </a:xfrm>
        </p:grpSpPr>
        <p:sp>
          <p:nvSpPr>
            <p:cNvPr id="1611" name="Google Shape;1611;p85"/>
            <p:cNvSpPr/>
            <p:nvPr/>
          </p:nvSpPr>
          <p:spPr>
            <a:xfrm>
              <a:off x="2823783" y="1433367"/>
              <a:ext cx="1836222" cy="1819559"/>
            </a:xfrm>
            <a:custGeom>
              <a:avLst/>
              <a:gdLst/>
              <a:ahLst/>
              <a:cxnLst/>
              <a:rect l="l" t="t" r="r" b="b"/>
              <a:pathLst>
                <a:path w="29076" h="28811" extrusionOk="0">
                  <a:moveTo>
                    <a:pt x="14533" y="1"/>
                  </a:moveTo>
                  <a:cubicBezTo>
                    <a:pt x="14196" y="1"/>
                    <a:pt x="13861" y="127"/>
                    <a:pt x="13609" y="379"/>
                  </a:cubicBezTo>
                  <a:lnTo>
                    <a:pt x="518" y="13470"/>
                  </a:lnTo>
                  <a:cubicBezTo>
                    <a:pt x="0" y="13988"/>
                    <a:pt x="0" y="14823"/>
                    <a:pt x="518" y="15341"/>
                  </a:cubicBezTo>
                  <a:lnTo>
                    <a:pt x="13609" y="28432"/>
                  </a:lnTo>
                  <a:cubicBezTo>
                    <a:pt x="13861" y="28684"/>
                    <a:pt x="14196" y="28810"/>
                    <a:pt x="14533" y="28810"/>
                  </a:cubicBezTo>
                  <a:cubicBezTo>
                    <a:pt x="14869" y="28810"/>
                    <a:pt x="15208" y="28684"/>
                    <a:pt x="15466" y="28432"/>
                  </a:cubicBezTo>
                  <a:lnTo>
                    <a:pt x="28558" y="15341"/>
                  </a:lnTo>
                  <a:cubicBezTo>
                    <a:pt x="29075" y="14823"/>
                    <a:pt x="29075" y="13988"/>
                    <a:pt x="28558" y="13470"/>
                  </a:cubicBezTo>
                  <a:lnTo>
                    <a:pt x="15466" y="379"/>
                  </a:lnTo>
                  <a:cubicBezTo>
                    <a:pt x="15208" y="127"/>
                    <a:pt x="14869" y="1"/>
                    <a:pt x="14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85"/>
            <p:cNvGrpSpPr/>
            <p:nvPr/>
          </p:nvGrpSpPr>
          <p:grpSpPr>
            <a:xfrm>
              <a:off x="3522440" y="2138737"/>
              <a:ext cx="438913" cy="438909"/>
              <a:chOff x="2998978" y="3914400"/>
              <a:chExt cx="438913" cy="438909"/>
            </a:xfrm>
          </p:grpSpPr>
          <p:sp>
            <p:nvSpPr>
              <p:cNvPr id="1614" name="Google Shape;1614;p85"/>
              <p:cNvSpPr/>
              <p:nvPr/>
            </p:nvSpPr>
            <p:spPr>
              <a:xfrm>
                <a:off x="2998978" y="3914400"/>
                <a:ext cx="438913" cy="438909"/>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p:nvPr/>
            </p:nvSpPr>
            <p:spPr>
              <a:xfrm flipH="1">
                <a:off x="3281084" y="4097952"/>
                <a:ext cx="77832" cy="76747"/>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5"/>
              <p:cNvSpPr/>
              <p:nvPr/>
            </p:nvSpPr>
            <p:spPr>
              <a:xfrm flipH="1">
                <a:off x="3177749" y="4045693"/>
                <a:ext cx="77832" cy="129006"/>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5"/>
              <p:cNvSpPr/>
              <p:nvPr/>
            </p:nvSpPr>
            <p:spPr>
              <a:xfrm flipH="1">
                <a:off x="3075594" y="3992217"/>
                <a:ext cx="77796" cy="181302"/>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50" name="Picture 2" descr="Discovery Channel">
            <a:extLst>
              <a:ext uri="{FF2B5EF4-FFF2-40B4-BE49-F238E27FC236}">
                <a16:creationId xmlns:a16="http://schemas.microsoft.com/office/drawing/2014/main" id="{BA120A81-2B12-8B4B-4FC0-354BE4582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1137" y="1190396"/>
            <a:ext cx="1981512" cy="14861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8FC82EC-A988-9EB5-9848-736DDB532599}"/>
              </a:ext>
            </a:extLst>
          </p:cNvPr>
          <p:cNvSpPr txBox="1"/>
          <p:nvPr/>
        </p:nvSpPr>
        <p:spPr>
          <a:xfrm>
            <a:off x="6441707" y="2870530"/>
            <a:ext cx="2843404" cy="1384995"/>
          </a:xfrm>
          <a:prstGeom prst="rect">
            <a:avLst/>
          </a:prstGeom>
          <a:noFill/>
        </p:spPr>
        <p:txBody>
          <a:bodyPr wrap="square" rtlCol="0">
            <a:spAutoFit/>
          </a:bodyPr>
          <a:lstStyle/>
          <a:p>
            <a:r>
              <a:rPr lang="en-SG" i="1" dirty="0">
                <a:latin typeface="Open Sans" panose="020B0606030504020204" pitchFamily="34" charset="0"/>
                <a:ea typeface="Open Sans" panose="020B0606030504020204" pitchFamily="34" charset="0"/>
                <a:cs typeface="Open Sans" panose="020B0606030504020204" pitchFamily="34" charset="0"/>
              </a:rPr>
              <a:t>Did you know? Microsoft’s 2015 research suggested that the average human attention span drop from </a:t>
            </a:r>
            <a:r>
              <a:rPr lang="en-SG" b="1" i="1" dirty="0">
                <a:latin typeface="Open Sans" panose="020B0606030504020204" pitchFamily="34" charset="0"/>
                <a:ea typeface="Open Sans" panose="020B0606030504020204" pitchFamily="34" charset="0"/>
                <a:cs typeface="Open Sans" panose="020B0606030504020204" pitchFamily="34" charset="0"/>
              </a:rPr>
              <a:t>12sec</a:t>
            </a:r>
            <a:r>
              <a:rPr lang="en-SG" i="1" dirty="0">
                <a:latin typeface="Open Sans" panose="020B0606030504020204" pitchFamily="34" charset="0"/>
                <a:ea typeface="Open Sans" panose="020B0606030504020204" pitchFamily="34" charset="0"/>
                <a:cs typeface="Open Sans" panose="020B0606030504020204" pitchFamily="34" charset="0"/>
              </a:rPr>
              <a:t> in 2000 to </a:t>
            </a:r>
            <a:r>
              <a:rPr lang="en-SG" b="1" i="1" dirty="0">
                <a:latin typeface="Open Sans" panose="020B0606030504020204" pitchFamily="34" charset="0"/>
                <a:ea typeface="Open Sans" panose="020B0606030504020204" pitchFamily="34" charset="0"/>
                <a:cs typeface="Open Sans" panose="020B0606030504020204" pitchFamily="34" charset="0"/>
              </a:rPr>
              <a:t>8.25sec</a:t>
            </a:r>
            <a:r>
              <a:rPr lang="en-SG" i="1" dirty="0">
                <a:latin typeface="Open Sans" panose="020B0606030504020204" pitchFamily="34" charset="0"/>
                <a:ea typeface="Open Sans" panose="020B0606030504020204" pitchFamily="34" charset="0"/>
                <a:cs typeface="Open Sans" panose="020B0606030504020204" pitchFamily="34" charset="0"/>
              </a:rPr>
              <a:t> in 2015. That of a goldfish is </a:t>
            </a:r>
            <a:r>
              <a:rPr lang="en-SG" b="1" i="1" dirty="0">
                <a:latin typeface="Open Sans" panose="020B0606030504020204" pitchFamily="34" charset="0"/>
                <a:ea typeface="Open Sans" panose="020B0606030504020204" pitchFamily="34" charset="0"/>
                <a:cs typeface="Open Sans" panose="020B0606030504020204" pitchFamily="34" charset="0"/>
              </a:rPr>
              <a:t>9sec</a:t>
            </a:r>
            <a:r>
              <a:rPr lang="en-SG" i="1"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a:extLst>
              <a:ext uri="{FF2B5EF4-FFF2-40B4-BE49-F238E27FC236}">
                <a16:creationId xmlns:a16="http://schemas.microsoft.com/office/drawing/2014/main" id="{AC3A1ED8-5861-0282-C5C6-3EC9F35D1C08}"/>
              </a:ext>
            </a:extLst>
          </p:cNvPr>
          <p:cNvSpPr txBox="1"/>
          <p:nvPr/>
        </p:nvSpPr>
        <p:spPr>
          <a:xfrm>
            <a:off x="166279" y="4322306"/>
            <a:ext cx="4929555" cy="646331"/>
          </a:xfrm>
          <a:prstGeom prst="rect">
            <a:avLst/>
          </a:prstGeom>
          <a:noFill/>
        </p:spPr>
        <p:txBody>
          <a:bodyPr wrap="none" rtlCol="0">
            <a:spAutoFit/>
          </a:bodyPr>
          <a:lstStyle/>
          <a:p>
            <a:r>
              <a:rPr lang="en-SG" sz="1200" dirty="0">
                <a:latin typeface="Open Sans" panose="020B0606030504020204" pitchFamily="34" charset="0"/>
                <a:ea typeface="Open Sans" panose="020B0606030504020204" pitchFamily="34" charset="0"/>
                <a:cs typeface="Open Sans" panose="020B0606030504020204" pitchFamily="34" charset="0"/>
              </a:rPr>
              <a:t>Source:</a:t>
            </a:r>
          </a:p>
          <a:p>
            <a:pPr marL="228600" indent="-228600">
              <a:buAutoNum type="arabicPeriod"/>
            </a:pPr>
            <a:r>
              <a:rPr lang="en-SG" sz="1200" dirty="0">
                <a:latin typeface="Open Sans" panose="020B0606030504020204" pitchFamily="34" charset="0"/>
                <a:ea typeface="Open Sans" panose="020B0606030504020204" pitchFamily="34" charset="0"/>
                <a:cs typeface="Open Sans" panose="020B0606030504020204" pitchFamily="34" charset="0"/>
              </a:rPr>
              <a:t>Attention Spans, by Consumer Insights, Microsoft Canda (2015)</a:t>
            </a:r>
          </a:p>
          <a:p>
            <a:pPr marL="228600" indent="-228600">
              <a:buAutoNum type="arabicPeriod"/>
            </a:pPr>
            <a:r>
              <a:rPr lang="en-SG" sz="1200" dirty="0">
                <a:latin typeface="Open Sans" panose="020B0606030504020204" pitchFamily="34" charset="0"/>
                <a:ea typeface="Open Sans" panose="020B0606030504020204" pitchFamily="34" charset="0"/>
                <a:cs typeface="Open Sans" panose="020B0606030504020204" pitchFamily="34" charset="0"/>
              </a:rPr>
              <a:t>https://www.ncbi.nlm.nih.gov/pmc/articles/PMC5658797/</a:t>
            </a:r>
          </a:p>
        </p:txBody>
      </p:sp>
    </p:spTree>
    <p:extLst>
      <p:ext uri="{BB962C8B-B14F-4D97-AF65-F5344CB8AC3E}">
        <p14:creationId xmlns:p14="http://schemas.microsoft.com/office/powerpoint/2010/main" val="339328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89"/>
                                        </p:tgtEl>
                                        <p:attrNameLst>
                                          <p:attrName>style.visibility</p:attrName>
                                        </p:attrNameLst>
                                      </p:cBhvr>
                                      <p:to>
                                        <p:strVal val="visible"/>
                                      </p:to>
                                    </p:set>
                                    <p:anim calcmode="lin" valueType="num">
                                      <p:cBhvr additive="base">
                                        <p:cTn id="7" dur="1000"/>
                                        <p:tgtEl>
                                          <p:spTgt spid="158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90"/>
                                        </p:tgtEl>
                                        <p:attrNameLst>
                                          <p:attrName>style.visibility</p:attrName>
                                        </p:attrNameLst>
                                      </p:cBhvr>
                                      <p:to>
                                        <p:strVal val="visible"/>
                                      </p:to>
                                    </p:set>
                                    <p:anim calcmode="lin" valueType="num">
                                      <p:cBhvr additive="base">
                                        <p:cTn id="12" dur="1000"/>
                                        <p:tgtEl>
                                          <p:spTgt spid="1590"/>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1591"/>
                                        </p:tgtEl>
                                        <p:attrNameLst>
                                          <p:attrName>style.visibility</p:attrName>
                                        </p:attrNameLst>
                                      </p:cBhvr>
                                      <p:to>
                                        <p:strVal val="visible"/>
                                      </p:to>
                                    </p:set>
                                    <p:animEffect transition="in" filter="fade">
                                      <p:cBhvr>
                                        <p:cTn id="15" dur="1000"/>
                                        <p:tgtEl>
                                          <p:spTgt spid="1591"/>
                                        </p:tgtEl>
                                      </p:cBhvr>
                                    </p:animEffect>
                                  </p:childTnLst>
                                </p:cTn>
                              </p:par>
                              <p:par>
                                <p:cTn id="16" presetID="10" presetClass="entr" presetSubtype="0" fill="hold" nodeType="withEffect">
                                  <p:stCondLst>
                                    <p:cond delay="0"/>
                                  </p:stCondLst>
                                  <p:childTnLst>
                                    <p:set>
                                      <p:cBhvr>
                                        <p:cTn id="17" dur="1" fill="hold">
                                          <p:stCondLst>
                                            <p:cond delay="0"/>
                                          </p:stCondLst>
                                        </p:cTn>
                                        <p:tgtEl>
                                          <p:spTgt spid="1596"/>
                                        </p:tgtEl>
                                        <p:attrNameLst>
                                          <p:attrName>style.visibility</p:attrName>
                                        </p:attrNameLst>
                                      </p:cBhvr>
                                      <p:to>
                                        <p:strVal val="visible"/>
                                      </p:to>
                                    </p:set>
                                    <p:animEffect transition="in" filter="fade">
                                      <p:cBhvr>
                                        <p:cTn id="18" dur="1000"/>
                                        <p:tgtEl>
                                          <p:spTgt spid="159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592"/>
                                        </p:tgtEl>
                                        <p:attrNameLst>
                                          <p:attrName>style.visibility</p:attrName>
                                        </p:attrNameLst>
                                      </p:cBhvr>
                                      <p:to>
                                        <p:strVal val="visible"/>
                                      </p:to>
                                    </p:set>
                                    <p:anim calcmode="lin" valueType="num">
                                      <p:cBhvr additive="base">
                                        <p:cTn id="23" dur="1000"/>
                                        <p:tgtEl>
                                          <p:spTgt spid="1592"/>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1593"/>
                                        </p:tgtEl>
                                        <p:attrNameLst>
                                          <p:attrName>style.visibility</p:attrName>
                                        </p:attrNameLst>
                                      </p:cBhvr>
                                      <p:to>
                                        <p:strVal val="visible"/>
                                      </p:to>
                                    </p:set>
                                    <p:animEffect transition="in" filter="fade">
                                      <p:cBhvr>
                                        <p:cTn id="26" dur="1000"/>
                                        <p:tgtEl>
                                          <p:spTgt spid="1593"/>
                                        </p:tgtEl>
                                      </p:cBhvr>
                                    </p:animEffect>
                                  </p:childTnLst>
                                </p:cTn>
                              </p:par>
                              <p:par>
                                <p:cTn id="27" presetID="10" presetClass="entr" presetSubtype="0" fill="hold" nodeType="withEffect">
                                  <p:stCondLst>
                                    <p:cond delay="0"/>
                                  </p:stCondLst>
                                  <p:childTnLst>
                                    <p:set>
                                      <p:cBhvr>
                                        <p:cTn id="28" dur="1" fill="hold">
                                          <p:stCondLst>
                                            <p:cond delay="0"/>
                                          </p:stCondLst>
                                        </p:cTn>
                                        <p:tgtEl>
                                          <p:spTgt spid="1610"/>
                                        </p:tgtEl>
                                        <p:attrNameLst>
                                          <p:attrName>style.visibility</p:attrName>
                                        </p:attrNameLst>
                                      </p:cBhvr>
                                      <p:to>
                                        <p:strVal val="visible"/>
                                      </p:to>
                                    </p:set>
                                    <p:animEffect transition="in" filter="fade">
                                      <p:cBhvr>
                                        <p:cTn id="29" dur="1000"/>
                                        <p:tgtEl>
                                          <p:spTgt spid="1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4"/>
          <p:cNvSpPr/>
          <p:nvPr/>
        </p:nvSpPr>
        <p:spPr>
          <a:xfrm>
            <a:off x="1537650" y="980600"/>
            <a:ext cx="6068700" cy="3136200"/>
          </a:xfrm>
          <a:prstGeom prst="roundRect">
            <a:avLst>
              <a:gd name="adj" fmla="val 1238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04"/>
          <p:cNvSpPr txBox="1">
            <a:spLocks noGrp="1"/>
          </p:cNvSpPr>
          <p:nvPr>
            <p:ph type="title"/>
          </p:nvPr>
        </p:nvSpPr>
        <p:spPr>
          <a:xfrm>
            <a:off x="1681200" y="1470409"/>
            <a:ext cx="5781600" cy="223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rgbClr val="1A2263"/>
                </a:solidFill>
              </a:rPr>
              <a:t>Problem</a:t>
            </a:r>
            <a:br>
              <a:rPr lang="en" sz="2400" dirty="0">
                <a:solidFill>
                  <a:srgbClr val="1A2263"/>
                </a:solidFill>
              </a:rPr>
            </a:br>
            <a:r>
              <a:rPr lang="en" sz="2000" dirty="0">
                <a:solidFill>
                  <a:srgbClr val="1A2263"/>
                </a:solidFill>
              </a:rPr>
              <a:t>In today’s age where our attention is the major currency, how can we take back our attention and remain focused in our tasks?</a:t>
            </a:r>
            <a:endParaRPr sz="5400" dirty="0">
              <a:solidFill>
                <a:srgbClr val="1A2263"/>
              </a:solidFill>
            </a:endParaRPr>
          </a:p>
        </p:txBody>
      </p:sp>
    </p:spTree>
    <p:extLst>
      <p:ext uri="{BB962C8B-B14F-4D97-AF65-F5344CB8AC3E}">
        <p14:creationId xmlns:p14="http://schemas.microsoft.com/office/powerpoint/2010/main" val="289450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326"/>
                                        </p:tgtEl>
                                        <p:attrNameLst>
                                          <p:attrName>style.visibility</p:attrName>
                                        </p:attrNameLst>
                                      </p:cBhvr>
                                      <p:to>
                                        <p:strVal val="visible"/>
                                      </p:to>
                                    </p:set>
                                    <p:anim calcmode="lin" valueType="num">
                                      <p:cBhvr additive="base">
                                        <p:cTn id="7" dur="1000"/>
                                        <p:tgtEl>
                                          <p:spTgt spid="2326"/>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2327"/>
                                        </p:tgtEl>
                                        <p:attrNameLst>
                                          <p:attrName>style.visibility</p:attrName>
                                        </p:attrNameLst>
                                      </p:cBhvr>
                                      <p:to>
                                        <p:strVal val="visible"/>
                                      </p:to>
                                    </p:set>
                                    <p:animEffect transition="in" filter="fade">
                                      <p:cBhvr>
                                        <p:cTn id="10" dur="1000"/>
                                        <p:tgtEl>
                                          <p:spTgt spid="2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9"/>
          <p:cNvSpPr txBox="1">
            <a:spLocks noGrp="1"/>
          </p:cNvSpPr>
          <p:nvPr>
            <p:ph type="title"/>
          </p:nvPr>
        </p:nvSpPr>
        <p:spPr>
          <a:xfrm>
            <a:off x="2237975" y="2554247"/>
            <a:ext cx="5565600" cy="1129800"/>
          </a:xfrm>
          <a:prstGeom prst="rect">
            <a:avLst/>
          </a:prstGeom>
        </p:spPr>
        <p:txBody>
          <a:bodyPr spcFirstLastPara="1" wrap="square" lIns="91425" tIns="91425" rIns="91425" bIns="91425" anchor="t" anchorCtr="0">
            <a:noAutofit/>
          </a:bodyPr>
          <a:lstStyle/>
          <a:p>
            <a:pPr lvl="0"/>
            <a:r>
              <a:rPr lang="en" sz="2400" dirty="0"/>
              <a:t>“</a:t>
            </a:r>
            <a:r>
              <a:rPr lang="en-GB" sz="2400" dirty="0"/>
              <a:t>‎The successful warrior is the average man, with laser-like focus.</a:t>
            </a:r>
            <a:r>
              <a:rPr lang="en" sz="2400" dirty="0"/>
              <a:t>”</a:t>
            </a:r>
            <a:endParaRPr sz="2400" dirty="0"/>
          </a:p>
          <a:p>
            <a:pPr marL="0" lvl="0" indent="0" algn="ctr" rtl="0">
              <a:spcBef>
                <a:spcPts val="0"/>
              </a:spcBef>
              <a:spcAft>
                <a:spcPts val="0"/>
              </a:spcAft>
              <a:buNone/>
            </a:pPr>
            <a:endParaRPr sz="2400" dirty="0"/>
          </a:p>
        </p:txBody>
      </p:sp>
      <p:sp>
        <p:nvSpPr>
          <p:cNvPr id="593" name="Google Shape;593;p59"/>
          <p:cNvSpPr txBox="1">
            <a:spLocks noGrp="1"/>
          </p:cNvSpPr>
          <p:nvPr>
            <p:ph type="subTitle" idx="1"/>
          </p:nvPr>
        </p:nvSpPr>
        <p:spPr>
          <a:xfrm>
            <a:off x="2237975" y="3684125"/>
            <a:ext cx="55656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 Bruce Lee</a:t>
            </a:r>
            <a:endParaRPr dirty="0"/>
          </a:p>
        </p:txBody>
      </p:sp>
      <p:pic>
        <p:nvPicPr>
          <p:cNvPr id="1026" name="Picture 2">
            <a:extLst>
              <a:ext uri="{FF2B5EF4-FFF2-40B4-BE49-F238E27FC236}">
                <a16:creationId xmlns:a16="http://schemas.microsoft.com/office/drawing/2014/main" id="{739FE59A-C258-3CC7-7B89-18BE79D1A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254" y="3392789"/>
            <a:ext cx="1929915" cy="1284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88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2"/>
                                        </p:tgtEl>
                                        <p:attrNameLst>
                                          <p:attrName>style.visibility</p:attrName>
                                        </p:attrNameLst>
                                      </p:cBhvr>
                                      <p:to>
                                        <p:strVal val="visible"/>
                                      </p:to>
                                    </p:set>
                                    <p:animEffect transition="in" filter="fade">
                                      <p:cBhvr>
                                        <p:cTn id="7" dur="1000"/>
                                        <p:tgtEl>
                                          <p:spTgt spid="592"/>
                                        </p:tgtEl>
                                      </p:cBhvr>
                                    </p:animEffect>
                                  </p:childTnLst>
                                </p:cTn>
                              </p:par>
                              <p:par>
                                <p:cTn id="8" presetID="10" presetClass="entr" presetSubtype="0" fill="hold" nodeType="withEffect">
                                  <p:stCondLst>
                                    <p:cond delay="0"/>
                                  </p:stCondLst>
                                  <p:childTnLst>
                                    <p:set>
                                      <p:cBhvr>
                                        <p:cTn id="9" dur="1" fill="hold">
                                          <p:stCondLst>
                                            <p:cond delay="0"/>
                                          </p:stCondLst>
                                        </p:cTn>
                                        <p:tgtEl>
                                          <p:spTgt spid="593"/>
                                        </p:tgtEl>
                                        <p:attrNameLst>
                                          <p:attrName>style.visibility</p:attrName>
                                        </p:attrNameLst>
                                      </p:cBhvr>
                                      <p:to>
                                        <p:strVal val="visible"/>
                                      </p:to>
                                    </p:set>
                                    <p:animEffect transition="in" filter="fade">
                                      <p:cBhvr>
                                        <p:cTn id="10" dur="1000"/>
                                        <p:tgtEl>
                                          <p:spTgt spid="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4"/>
          <p:cNvSpPr/>
          <p:nvPr/>
        </p:nvSpPr>
        <p:spPr>
          <a:xfrm>
            <a:off x="1537650" y="980600"/>
            <a:ext cx="6068700" cy="3136200"/>
          </a:xfrm>
          <a:prstGeom prst="roundRect">
            <a:avLst>
              <a:gd name="adj" fmla="val 1238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04"/>
          <p:cNvSpPr txBox="1">
            <a:spLocks noGrp="1"/>
          </p:cNvSpPr>
          <p:nvPr>
            <p:ph type="title"/>
          </p:nvPr>
        </p:nvSpPr>
        <p:spPr>
          <a:xfrm>
            <a:off x="1681200" y="1151754"/>
            <a:ext cx="5781600" cy="223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rgbClr val="1A2263"/>
                </a:solidFill>
              </a:rPr>
              <a:t>Problem</a:t>
            </a:r>
            <a:br>
              <a:rPr lang="en" sz="2400" dirty="0">
                <a:solidFill>
                  <a:srgbClr val="1A2263"/>
                </a:solidFill>
              </a:rPr>
            </a:br>
            <a:r>
              <a:rPr lang="en" sz="2000" dirty="0">
                <a:solidFill>
                  <a:srgbClr val="1A2263"/>
                </a:solidFill>
              </a:rPr>
              <a:t>In today’s age where our attention is the major currency, how can we take back our attention and remain focused in our tasks?</a:t>
            </a:r>
            <a:br>
              <a:rPr lang="en" sz="2000" dirty="0">
                <a:solidFill>
                  <a:srgbClr val="1A2263"/>
                </a:solidFill>
              </a:rPr>
            </a:br>
            <a:br>
              <a:rPr lang="en" sz="2000" dirty="0">
                <a:solidFill>
                  <a:srgbClr val="1A2263"/>
                </a:solidFill>
              </a:rPr>
            </a:br>
            <a:r>
              <a:rPr lang="en" sz="2000" dirty="0">
                <a:solidFill>
                  <a:schemeClr val="accent2"/>
                </a:solidFill>
              </a:rPr>
              <a:t>At the same time, how can we make sure we do not over-exert?</a:t>
            </a:r>
            <a:endParaRPr sz="5400" dirty="0">
              <a:solidFill>
                <a:schemeClr val="accent2"/>
              </a:solidFill>
            </a:endParaRPr>
          </a:p>
        </p:txBody>
      </p:sp>
    </p:spTree>
    <p:extLst>
      <p:ext uri="{BB962C8B-B14F-4D97-AF65-F5344CB8AC3E}">
        <p14:creationId xmlns:p14="http://schemas.microsoft.com/office/powerpoint/2010/main" val="239818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326"/>
                                        </p:tgtEl>
                                        <p:attrNameLst>
                                          <p:attrName>style.visibility</p:attrName>
                                        </p:attrNameLst>
                                      </p:cBhvr>
                                      <p:to>
                                        <p:strVal val="visible"/>
                                      </p:to>
                                    </p:set>
                                    <p:anim calcmode="lin" valueType="num">
                                      <p:cBhvr additive="base">
                                        <p:cTn id="7" dur="1000"/>
                                        <p:tgtEl>
                                          <p:spTgt spid="2326"/>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2327"/>
                                        </p:tgtEl>
                                        <p:attrNameLst>
                                          <p:attrName>style.visibility</p:attrName>
                                        </p:attrNameLst>
                                      </p:cBhvr>
                                      <p:to>
                                        <p:strVal val="visible"/>
                                      </p:to>
                                    </p:set>
                                    <p:animEffect transition="in" filter="fade">
                                      <p:cBhvr>
                                        <p:cTn id="10" dur="1000"/>
                                        <p:tgtEl>
                                          <p:spTgt spid="2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04"/>
          <p:cNvSpPr/>
          <p:nvPr/>
        </p:nvSpPr>
        <p:spPr>
          <a:xfrm>
            <a:off x="1537650" y="980600"/>
            <a:ext cx="6068700" cy="3136200"/>
          </a:xfrm>
          <a:prstGeom prst="roundRect">
            <a:avLst>
              <a:gd name="adj" fmla="val 1238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04"/>
          <p:cNvSpPr txBox="1">
            <a:spLocks noGrp="1"/>
          </p:cNvSpPr>
          <p:nvPr>
            <p:ph type="title"/>
          </p:nvPr>
        </p:nvSpPr>
        <p:spPr>
          <a:xfrm>
            <a:off x="1681200" y="1470409"/>
            <a:ext cx="5781600" cy="223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rgbClr val="1A2263"/>
                </a:solidFill>
              </a:rPr>
              <a:t>Proposed Solution</a:t>
            </a:r>
            <a:br>
              <a:rPr lang="en" sz="2400" dirty="0">
                <a:solidFill>
                  <a:srgbClr val="1A2263"/>
                </a:solidFill>
              </a:rPr>
            </a:br>
            <a:r>
              <a:rPr lang="en" sz="2000" dirty="0">
                <a:solidFill>
                  <a:srgbClr val="1A2263"/>
                </a:solidFill>
              </a:rPr>
              <a:t>A tool that helps users identify, quantify their productive states and provide tips on how to improve. At the same time, it will also detect signs of fatigue.</a:t>
            </a:r>
            <a:endParaRPr sz="5400" dirty="0">
              <a:solidFill>
                <a:srgbClr val="1A2263"/>
              </a:solidFill>
            </a:endParaRPr>
          </a:p>
        </p:txBody>
      </p:sp>
    </p:spTree>
    <p:extLst>
      <p:ext uri="{BB962C8B-B14F-4D97-AF65-F5344CB8AC3E}">
        <p14:creationId xmlns:p14="http://schemas.microsoft.com/office/powerpoint/2010/main" val="281373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326"/>
                                        </p:tgtEl>
                                        <p:attrNameLst>
                                          <p:attrName>style.visibility</p:attrName>
                                        </p:attrNameLst>
                                      </p:cBhvr>
                                      <p:to>
                                        <p:strVal val="visible"/>
                                      </p:to>
                                    </p:set>
                                    <p:anim calcmode="lin" valueType="num">
                                      <p:cBhvr additive="base">
                                        <p:cTn id="7" dur="1000"/>
                                        <p:tgtEl>
                                          <p:spTgt spid="2326"/>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2327"/>
                                        </p:tgtEl>
                                        <p:attrNameLst>
                                          <p:attrName>style.visibility</p:attrName>
                                        </p:attrNameLst>
                                      </p:cBhvr>
                                      <p:to>
                                        <p:strVal val="visible"/>
                                      </p:to>
                                    </p:set>
                                    <p:animEffect transition="in" filter="fade">
                                      <p:cBhvr>
                                        <p:cTn id="10" dur="1000"/>
                                        <p:tgtEl>
                                          <p:spTgt spid="2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oduct Development Project Proposal XL by Slidesgo">
  <a:themeElements>
    <a:clrScheme name="Simple Light">
      <a:dk1>
        <a:srgbClr val="1A2263"/>
      </a:dk1>
      <a:lt1>
        <a:srgbClr val="FFF0DE"/>
      </a:lt1>
      <a:dk2>
        <a:srgbClr val="444444"/>
      </a:dk2>
      <a:lt2>
        <a:srgbClr val="DB4646"/>
      </a:lt2>
      <a:accent1>
        <a:srgbClr val="F76868"/>
      </a:accent1>
      <a:accent2>
        <a:srgbClr val="945526"/>
      </a:accent2>
      <a:accent3>
        <a:srgbClr val="EBCAB3"/>
      </a:accent3>
      <a:accent4>
        <a:srgbClr val="DEA23C"/>
      </a:accent4>
      <a:accent5>
        <a:srgbClr val="536E4C"/>
      </a:accent5>
      <a:accent6>
        <a:srgbClr val="3D489C"/>
      </a:accent6>
      <a:hlink>
        <a:srgbClr val="1A22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TotalTime>
  <Words>855</Words>
  <Application>Microsoft Office PowerPoint</Application>
  <PresentationFormat>On-screen Show (16:9)</PresentationFormat>
  <Paragraphs>135</Paragraphs>
  <Slides>17</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Montserrat Black</vt:lpstr>
      <vt:lpstr>Lato</vt:lpstr>
      <vt:lpstr>Google Sans</vt:lpstr>
      <vt:lpstr>Calibri</vt:lpstr>
      <vt:lpstr>Open Sans</vt:lpstr>
      <vt:lpstr>Arial</vt:lpstr>
      <vt:lpstr>Montserrat</vt:lpstr>
      <vt:lpstr>Product Development Project Proposal XL by Slidesgo</vt:lpstr>
      <vt:lpstr>PowerPoint Presentation</vt:lpstr>
      <vt:lpstr>Productivity State Developer (PSD)</vt:lpstr>
      <vt:lpstr>Do you have these applications on your phone?</vt:lpstr>
      <vt:lpstr>Average time spent on social media daily</vt:lpstr>
      <vt:lpstr>Social media apps are useful, but comes at a cost</vt:lpstr>
      <vt:lpstr>Problem In today’s age where our attention is the major currency, how can we take back our attention and remain focused in our tasks?</vt:lpstr>
      <vt:lpstr>“‎The successful warrior is the average man, with laser-like focus.” </vt:lpstr>
      <vt:lpstr>Problem In today’s age where our attention is the major currency, how can we take back our attention and remain focused in our tasks?  At the same time, how can we make sure we do not over-exert?</vt:lpstr>
      <vt:lpstr>Proposed Solution A tool that helps users identify, quantify their productive states and provide tips on how to improve. At the same time, it will also detect signs of fatigue.</vt:lpstr>
      <vt:lpstr>Process</vt:lpstr>
      <vt:lpstr>Definitions &amp; Data Source</vt:lpstr>
      <vt:lpstr>Data Processing</vt:lpstr>
      <vt:lpstr>“Ridge Classifier” was selected as the final model</vt:lpstr>
      <vt:lpstr>Demo</vt:lpstr>
      <vt:lpstr>Summary</vt:lpstr>
      <vt:lpstr>Improve fatigue classification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Development Project Proposal</dc:title>
  <cp:lastModifiedBy>Jackie Seah</cp:lastModifiedBy>
  <cp:revision>7</cp:revision>
  <dcterms:modified xsi:type="dcterms:W3CDTF">2023-11-08T09:02:02Z</dcterms:modified>
</cp:coreProperties>
</file>